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421" r:id="rId2"/>
    <p:sldId id="368" r:id="rId3"/>
    <p:sldId id="400" r:id="rId4"/>
    <p:sldId id="256" r:id="rId5"/>
    <p:sldId id="365" r:id="rId6"/>
    <p:sldId id="366" r:id="rId7"/>
    <p:sldId id="260" r:id="rId8"/>
    <p:sldId id="261" r:id="rId9"/>
    <p:sldId id="267" r:id="rId10"/>
    <p:sldId id="381" r:id="rId11"/>
    <p:sldId id="264" r:id="rId12"/>
    <p:sldId id="419" r:id="rId13"/>
    <p:sldId id="420" r:id="rId14"/>
    <p:sldId id="271" r:id="rId15"/>
    <p:sldId id="257" r:id="rId16"/>
    <p:sldId id="269" r:id="rId17"/>
    <p:sldId id="270" r:id="rId18"/>
    <p:sldId id="274" r:id="rId19"/>
    <p:sldId id="272" r:id="rId20"/>
    <p:sldId id="422" r:id="rId21"/>
    <p:sldId id="423" r:id="rId22"/>
    <p:sldId id="4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0EBB5-EF5D-4F11-8B73-F2DD4F2DB763}" v="3" dt="2025-10-10T15:44:45.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76256" autoAdjust="0"/>
  </p:normalViewPr>
  <p:slideViewPr>
    <p:cSldViewPr snapToGrid="0">
      <p:cViewPr varScale="1">
        <p:scale>
          <a:sx n="84" d="100"/>
          <a:sy n="84" d="100"/>
        </p:scale>
        <p:origin x="214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neman, Rhonda J" userId="4a141e8e-3947-41ce-9f22-99f5a6b82a6e" providerId="ADAL" clId="{3C20EBB5-EF5D-4F11-8B73-F2DD4F2DB763}"/>
    <pc:docChg chg="modSld">
      <pc:chgData name="Noneman, Rhonda J" userId="4a141e8e-3947-41ce-9f22-99f5a6b82a6e" providerId="ADAL" clId="{3C20EBB5-EF5D-4F11-8B73-F2DD4F2DB763}" dt="2025-10-10T15:44:45.915" v="4" actId="962"/>
      <pc:docMkLst>
        <pc:docMk/>
      </pc:docMkLst>
      <pc:sldChg chg="modSp mod">
        <pc:chgData name="Noneman, Rhonda J" userId="4a141e8e-3947-41ce-9f22-99f5a6b82a6e" providerId="ADAL" clId="{3C20EBB5-EF5D-4F11-8B73-F2DD4F2DB763}" dt="2025-10-10T15:44:45.915" v="4" actId="962"/>
        <pc:sldMkLst>
          <pc:docMk/>
          <pc:sldMk cId="2158460074" sldId="274"/>
        </pc:sldMkLst>
        <pc:spChg chg="ord">
          <ac:chgData name="Noneman, Rhonda J" userId="4a141e8e-3947-41ce-9f22-99f5a6b82a6e" providerId="ADAL" clId="{3C20EBB5-EF5D-4F11-8B73-F2DD4F2DB763}" dt="2025-10-10T15:44:32.640" v="1" actId="13244"/>
          <ac:spMkLst>
            <pc:docMk/>
            <pc:sldMk cId="2158460074" sldId="274"/>
            <ac:spMk id="2" creationId="{A2268108-4653-F5A2-1DE7-F399364A1E44}"/>
          </ac:spMkLst>
        </pc:spChg>
        <pc:spChg chg="mod">
          <ac:chgData name="Noneman, Rhonda J" userId="4a141e8e-3947-41ce-9f22-99f5a6b82a6e" providerId="ADAL" clId="{3C20EBB5-EF5D-4F11-8B73-F2DD4F2DB763}" dt="2025-10-10T15:44:45.915" v="4" actId="962"/>
          <ac:spMkLst>
            <pc:docMk/>
            <pc:sldMk cId="2158460074" sldId="274"/>
            <ac:spMk id="11" creationId="{BACC6370-2D7E-4714-9D71-7542949D7D5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73CD8E-1407-4D0B-9311-7E474D09131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553A629-5321-4B3D-B6D2-4291817C2082}">
      <dgm:prSet custT="1"/>
      <dgm:spPr/>
      <dgm:t>
        <a:bodyPr/>
        <a:lstStyle/>
        <a:p>
          <a:r>
            <a:rPr lang="en-US" sz="2000" dirty="0"/>
            <a:t>Serves as PLDO for the aerial ignition supervisor. PLDO may have collateral duties as the HMGB. </a:t>
          </a:r>
        </a:p>
      </dgm:t>
    </dgm:pt>
    <dgm:pt modelId="{FE1588C7-C7FA-43D3-A509-3BB9907DD891}" type="parTrans" cxnId="{230C91D4-073B-4C16-9927-3B75DA447A24}">
      <dgm:prSet/>
      <dgm:spPr/>
      <dgm:t>
        <a:bodyPr/>
        <a:lstStyle/>
        <a:p>
          <a:endParaRPr lang="en-US"/>
        </a:p>
      </dgm:t>
    </dgm:pt>
    <dgm:pt modelId="{92222D1A-8221-4D30-B7FE-BFBF38FE6FF7}" type="sibTrans" cxnId="{230C91D4-073B-4C16-9927-3B75DA447A24}">
      <dgm:prSet/>
      <dgm:spPr/>
      <dgm:t>
        <a:bodyPr/>
        <a:lstStyle/>
        <a:p>
          <a:endParaRPr lang="en-US"/>
        </a:p>
      </dgm:t>
    </dgm:pt>
    <dgm:pt modelId="{93DBEECE-FA23-4D3A-BBBB-0123A5DD0F31}">
      <dgm:prSet custT="1"/>
      <dgm:spPr/>
      <dgm:t>
        <a:bodyPr/>
        <a:lstStyle/>
        <a:p>
          <a:r>
            <a:rPr lang="en-US" sz="2000" dirty="0"/>
            <a:t>Briefs pilot and identifies safety requirements at the operations briefing. </a:t>
          </a:r>
        </a:p>
      </dgm:t>
    </dgm:pt>
    <dgm:pt modelId="{E79F3A92-2630-410B-A597-D496E560A4A3}" type="parTrans" cxnId="{97B60AE7-40A8-4516-9B17-D115E3BB11E7}">
      <dgm:prSet/>
      <dgm:spPr/>
      <dgm:t>
        <a:bodyPr/>
        <a:lstStyle/>
        <a:p>
          <a:endParaRPr lang="en-US"/>
        </a:p>
      </dgm:t>
    </dgm:pt>
    <dgm:pt modelId="{844821F2-8537-42AC-B10D-345509921AE3}" type="sibTrans" cxnId="{97B60AE7-40A8-4516-9B17-D115E3BB11E7}">
      <dgm:prSet/>
      <dgm:spPr/>
      <dgm:t>
        <a:bodyPr/>
        <a:lstStyle/>
        <a:p>
          <a:endParaRPr lang="en-US"/>
        </a:p>
      </dgm:t>
    </dgm:pt>
    <dgm:pt modelId="{F8DD4E68-4990-44C3-A2EA-E3A424172618}">
      <dgm:prSet custT="1"/>
      <dgm:spPr/>
      <dgm:t>
        <a:bodyPr/>
        <a:lstStyle/>
        <a:p>
          <a:r>
            <a:rPr lang="en-US" sz="2000" dirty="0"/>
            <a:t>Monitors overall operation and provides information on aerial safety procedures to be used by the aerial ignition supervisor. </a:t>
          </a:r>
        </a:p>
      </dgm:t>
    </dgm:pt>
    <dgm:pt modelId="{41405E9D-69B7-423D-9FC5-F5F31D5598BE}" type="parTrans" cxnId="{28CAC82E-66AF-4E47-BEE4-2CAB5306970A}">
      <dgm:prSet/>
      <dgm:spPr/>
      <dgm:t>
        <a:bodyPr/>
        <a:lstStyle/>
        <a:p>
          <a:endParaRPr lang="en-US"/>
        </a:p>
      </dgm:t>
    </dgm:pt>
    <dgm:pt modelId="{9ADC82D9-43AD-477D-9395-36D943CC6B43}" type="sibTrans" cxnId="{28CAC82E-66AF-4E47-BEE4-2CAB5306970A}">
      <dgm:prSet/>
      <dgm:spPr/>
      <dgm:t>
        <a:bodyPr/>
        <a:lstStyle/>
        <a:p>
          <a:endParaRPr lang="en-US"/>
        </a:p>
      </dgm:t>
    </dgm:pt>
    <dgm:pt modelId="{8D9BB4E1-AC0D-4C47-8896-611A01A574F8}">
      <dgm:prSet custT="1"/>
      <dgm:spPr/>
      <dgm:t>
        <a:bodyPr/>
        <a:lstStyle/>
        <a:p>
          <a:r>
            <a:rPr lang="en-US" sz="2000" dirty="0"/>
            <a:t>Prepares, installs, operates, maintains, and cares for the PSD. </a:t>
          </a:r>
        </a:p>
      </dgm:t>
    </dgm:pt>
    <dgm:pt modelId="{A9B138D6-A663-4541-872F-50DC316D4448}" type="parTrans" cxnId="{FBC3EE24-328F-494A-B1B7-7397FB97D82A}">
      <dgm:prSet/>
      <dgm:spPr/>
      <dgm:t>
        <a:bodyPr/>
        <a:lstStyle/>
        <a:p>
          <a:endParaRPr lang="en-US"/>
        </a:p>
      </dgm:t>
    </dgm:pt>
    <dgm:pt modelId="{421B3F9B-EE50-4A24-BA5B-5EECCD0C3055}" type="sibTrans" cxnId="{FBC3EE24-328F-494A-B1B7-7397FB97D82A}">
      <dgm:prSet/>
      <dgm:spPr/>
      <dgm:t>
        <a:bodyPr/>
        <a:lstStyle/>
        <a:p>
          <a:endParaRPr lang="en-US"/>
        </a:p>
      </dgm:t>
    </dgm:pt>
    <dgm:pt modelId="{E2F2423D-240D-4918-820E-316A7E252FD7}">
      <dgm:prSet custT="1"/>
      <dgm:spPr/>
      <dgm:t>
        <a:bodyPr/>
        <a:lstStyle/>
        <a:p>
          <a:r>
            <a:rPr lang="en-US" sz="2000" dirty="0"/>
            <a:t>Verifies for the aerial ignition supervisor that prescribed spacing of ignition is occurring and makes the necessary adjustments as directed. </a:t>
          </a:r>
        </a:p>
      </dgm:t>
    </dgm:pt>
    <dgm:pt modelId="{EA5A4A49-DDC4-443D-861D-CB86D9956DFA}" type="parTrans" cxnId="{6B4C4B08-5F95-4744-B8CD-27580568D933}">
      <dgm:prSet/>
      <dgm:spPr/>
      <dgm:t>
        <a:bodyPr/>
        <a:lstStyle/>
        <a:p>
          <a:endParaRPr lang="en-US"/>
        </a:p>
      </dgm:t>
    </dgm:pt>
    <dgm:pt modelId="{015D1176-77E5-4AA0-99F6-AE5C684FF529}" type="sibTrans" cxnId="{6B4C4B08-5F95-4744-B8CD-27580568D933}">
      <dgm:prSet/>
      <dgm:spPr/>
      <dgm:t>
        <a:bodyPr/>
        <a:lstStyle/>
        <a:p>
          <a:endParaRPr lang="en-US"/>
        </a:p>
      </dgm:t>
    </dgm:pt>
    <dgm:pt modelId="{74E7B3C9-2233-4D65-83E7-00C4F30D9309}">
      <dgm:prSet custT="1"/>
      <dgm:spPr/>
      <dgm:t>
        <a:bodyPr/>
        <a:lstStyle/>
        <a:p>
          <a:r>
            <a:rPr lang="en-US" sz="2000" dirty="0"/>
            <a:t>Determines if malfunction occurs and acts accordingly. </a:t>
          </a:r>
        </a:p>
      </dgm:t>
    </dgm:pt>
    <dgm:pt modelId="{1DABEDA0-ECE2-45CC-848A-370D7AFD3CE9}" type="parTrans" cxnId="{6D9456A6-45D4-4DC9-A4A0-17DA21B8D6DE}">
      <dgm:prSet/>
      <dgm:spPr/>
      <dgm:t>
        <a:bodyPr/>
        <a:lstStyle/>
        <a:p>
          <a:endParaRPr lang="en-US"/>
        </a:p>
      </dgm:t>
    </dgm:pt>
    <dgm:pt modelId="{DC223222-A6B0-4C47-9D81-96D601F1A65D}" type="sibTrans" cxnId="{6D9456A6-45D4-4DC9-A4A0-17DA21B8D6DE}">
      <dgm:prSet/>
      <dgm:spPr/>
      <dgm:t>
        <a:bodyPr/>
        <a:lstStyle/>
        <a:p>
          <a:endParaRPr lang="en-US"/>
        </a:p>
      </dgm:t>
    </dgm:pt>
    <dgm:pt modelId="{624BCFEF-A58E-4156-A409-0CA60EF868DD}">
      <dgm:prSet custT="1"/>
      <dgm:spPr/>
      <dgm:t>
        <a:bodyPr/>
        <a:lstStyle/>
        <a:p>
          <a:r>
            <a:rPr lang="en-US" sz="2000" dirty="0"/>
            <a:t>Communicates with the pilot and aerial ignition supervisor on all procedures associated with operation and/or emergencies occurring during the operation.</a:t>
          </a:r>
        </a:p>
      </dgm:t>
    </dgm:pt>
    <dgm:pt modelId="{BE1F07F2-D07E-41A0-A5F6-F23B9F28B3BE}" type="parTrans" cxnId="{0F600ACE-0A45-4994-8376-87CDE555ABB7}">
      <dgm:prSet/>
      <dgm:spPr/>
      <dgm:t>
        <a:bodyPr/>
        <a:lstStyle/>
        <a:p>
          <a:endParaRPr lang="en-US"/>
        </a:p>
      </dgm:t>
    </dgm:pt>
    <dgm:pt modelId="{431A1BD2-D990-46DA-8AC0-7BFF233D20A9}" type="sibTrans" cxnId="{0F600ACE-0A45-4994-8376-87CDE555ABB7}">
      <dgm:prSet/>
      <dgm:spPr/>
      <dgm:t>
        <a:bodyPr/>
        <a:lstStyle/>
        <a:p>
          <a:endParaRPr lang="en-US"/>
        </a:p>
      </dgm:t>
    </dgm:pt>
    <dgm:pt modelId="{29CCABCA-59F6-4DBC-A12F-A5AD8E97FF81}" type="pres">
      <dgm:prSet presAssocID="{6073CD8E-1407-4D0B-9311-7E474D091313}" presName="root" presStyleCnt="0">
        <dgm:presLayoutVars>
          <dgm:dir/>
          <dgm:resizeHandles val="exact"/>
        </dgm:presLayoutVars>
      </dgm:prSet>
      <dgm:spPr/>
    </dgm:pt>
    <dgm:pt modelId="{83604721-C28A-42AD-8CAB-5A4B30516F24}" type="pres">
      <dgm:prSet presAssocID="{6073CD8E-1407-4D0B-9311-7E474D091313}" presName="container" presStyleCnt="0">
        <dgm:presLayoutVars>
          <dgm:dir/>
          <dgm:resizeHandles val="exact"/>
        </dgm:presLayoutVars>
      </dgm:prSet>
      <dgm:spPr/>
    </dgm:pt>
    <dgm:pt modelId="{432262D6-501F-4EDC-94CC-227C7DEA3666}" type="pres">
      <dgm:prSet presAssocID="{0553A629-5321-4B3D-B6D2-4291817C2082}" presName="compNode" presStyleCnt="0"/>
      <dgm:spPr/>
    </dgm:pt>
    <dgm:pt modelId="{F7A7DE10-0654-4243-AFDD-45E98A57D1E4}" type="pres">
      <dgm:prSet presAssocID="{0553A629-5321-4B3D-B6D2-4291817C2082}" presName="iconBgRect" presStyleLbl="bgShp" presStyleIdx="0" presStyleCnt="7"/>
      <dgm:spPr/>
    </dgm:pt>
    <dgm:pt modelId="{20B34B2E-CBB9-48D7-BF4C-DCF57E40D1A1}" type="pres">
      <dgm:prSet presAssocID="{0553A629-5321-4B3D-B6D2-4291817C208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ectrician"/>
        </a:ext>
      </dgm:extLst>
    </dgm:pt>
    <dgm:pt modelId="{2CFE02F6-2020-466F-84BA-5346B83384BA}" type="pres">
      <dgm:prSet presAssocID="{0553A629-5321-4B3D-B6D2-4291817C2082}" presName="spaceRect" presStyleCnt="0"/>
      <dgm:spPr/>
    </dgm:pt>
    <dgm:pt modelId="{B6C5CE18-7040-454C-B8A7-312508B481BB}" type="pres">
      <dgm:prSet presAssocID="{0553A629-5321-4B3D-B6D2-4291817C2082}" presName="textRect" presStyleLbl="revTx" presStyleIdx="0" presStyleCnt="7" custLinFactNeighborY="21556">
        <dgm:presLayoutVars>
          <dgm:chMax val="1"/>
          <dgm:chPref val="1"/>
        </dgm:presLayoutVars>
      </dgm:prSet>
      <dgm:spPr/>
    </dgm:pt>
    <dgm:pt modelId="{9DBD443B-0113-410A-B24B-DBBFE8D1D9A2}" type="pres">
      <dgm:prSet presAssocID="{92222D1A-8221-4D30-B7FE-BFBF38FE6FF7}" presName="sibTrans" presStyleLbl="sibTrans2D1" presStyleIdx="0" presStyleCnt="0"/>
      <dgm:spPr/>
    </dgm:pt>
    <dgm:pt modelId="{840623AA-ECE5-4775-9E8A-E463539F363D}" type="pres">
      <dgm:prSet presAssocID="{93DBEECE-FA23-4D3A-BBBB-0123A5DD0F31}" presName="compNode" presStyleCnt="0"/>
      <dgm:spPr/>
    </dgm:pt>
    <dgm:pt modelId="{66941777-8380-4D83-8559-B57801D8417D}" type="pres">
      <dgm:prSet presAssocID="{93DBEECE-FA23-4D3A-BBBB-0123A5DD0F31}" presName="iconBgRect" presStyleLbl="bgShp" presStyleIdx="1" presStyleCnt="7"/>
      <dgm:spPr/>
    </dgm:pt>
    <dgm:pt modelId="{6C4F1D78-49A9-4E85-B49C-7666321BE976}" type="pres">
      <dgm:prSet presAssocID="{93DBEECE-FA23-4D3A-BBBB-0123A5DD0F31}"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irplane"/>
        </a:ext>
      </dgm:extLst>
    </dgm:pt>
    <dgm:pt modelId="{5FB622D0-B345-4093-9865-984BF82E6F4C}" type="pres">
      <dgm:prSet presAssocID="{93DBEECE-FA23-4D3A-BBBB-0123A5DD0F31}" presName="spaceRect" presStyleCnt="0"/>
      <dgm:spPr/>
    </dgm:pt>
    <dgm:pt modelId="{87D01260-1EB2-401A-94BC-6F590F653591}" type="pres">
      <dgm:prSet presAssocID="{93DBEECE-FA23-4D3A-BBBB-0123A5DD0F31}" presName="textRect" presStyleLbl="revTx" presStyleIdx="1" presStyleCnt="7" custLinFactNeighborX="-3123" custLinFactNeighborY="10543">
        <dgm:presLayoutVars>
          <dgm:chMax val="1"/>
          <dgm:chPref val="1"/>
        </dgm:presLayoutVars>
      </dgm:prSet>
      <dgm:spPr/>
    </dgm:pt>
    <dgm:pt modelId="{6EEAA38D-DCBC-4E8A-BA49-97723DE8BCDE}" type="pres">
      <dgm:prSet presAssocID="{844821F2-8537-42AC-B10D-345509921AE3}" presName="sibTrans" presStyleLbl="sibTrans2D1" presStyleIdx="0" presStyleCnt="0"/>
      <dgm:spPr/>
    </dgm:pt>
    <dgm:pt modelId="{636840DE-9BDD-4A24-B8A2-CAE96FA52ACC}" type="pres">
      <dgm:prSet presAssocID="{F8DD4E68-4990-44C3-A2EA-E3A424172618}" presName="compNode" presStyleCnt="0"/>
      <dgm:spPr/>
    </dgm:pt>
    <dgm:pt modelId="{0624B846-E23E-4E14-9E52-5406E362B7C6}" type="pres">
      <dgm:prSet presAssocID="{F8DD4E68-4990-44C3-A2EA-E3A424172618}" presName="iconBgRect" presStyleLbl="bgShp" presStyleIdx="2" presStyleCnt="7"/>
      <dgm:spPr/>
    </dgm:pt>
    <dgm:pt modelId="{56FD4D49-B44D-4BEA-8DB6-E4D5D39952BF}" type="pres">
      <dgm:prSet presAssocID="{F8DD4E68-4990-44C3-A2EA-E3A42417261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mmable"/>
        </a:ext>
      </dgm:extLst>
    </dgm:pt>
    <dgm:pt modelId="{A003594D-6C17-46FE-9F2A-70B033E3EDC2}" type="pres">
      <dgm:prSet presAssocID="{F8DD4E68-4990-44C3-A2EA-E3A424172618}" presName="spaceRect" presStyleCnt="0"/>
      <dgm:spPr/>
    </dgm:pt>
    <dgm:pt modelId="{FFDEF4F9-1957-4035-ABA2-219100B9F55C}" type="pres">
      <dgm:prSet presAssocID="{F8DD4E68-4990-44C3-A2EA-E3A424172618}" presName="textRect" presStyleLbl="revTx" presStyleIdx="2" presStyleCnt="7" custScaleX="132993" custLinFactNeighborX="18322" custLinFactNeighborY="23146">
        <dgm:presLayoutVars>
          <dgm:chMax val="1"/>
          <dgm:chPref val="1"/>
        </dgm:presLayoutVars>
      </dgm:prSet>
      <dgm:spPr/>
    </dgm:pt>
    <dgm:pt modelId="{D55395EB-443F-4462-AB90-4A8E919323C8}" type="pres">
      <dgm:prSet presAssocID="{9ADC82D9-43AD-477D-9395-36D943CC6B43}" presName="sibTrans" presStyleLbl="sibTrans2D1" presStyleIdx="0" presStyleCnt="0"/>
      <dgm:spPr/>
    </dgm:pt>
    <dgm:pt modelId="{CD545544-A4FB-45FB-A815-75A4C20B7473}" type="pres">
      <dgm:prSet presAssocID="{8D9BB4E1-AC0D-4C47-8896-611A01A574F8}" presName="compNode" presStyleCnt="0"/>
      <dgm:spPr/>
    </dgm:pt>
    <dgm:pt modelId="{CC2C7A6D-D030-4FE4-87B1-21ADBCF39A70}" type="pres">
      <dgm:prSet presAssocID="{8D9BB4E1-AC0D-4C47-8896-611A01A574F8}" presName="iconBgRect" presStyleLbl="bgShp" presStyleIdx="3" presStyleCnt="7"/>
      <dgm:spPr/>
    </dgm:pt>
    <dgm:pt modelId="{9E629689-B79B-4FCA-8259-EA85CF0F975C}" type="pres">
      <dgm:prSet presAssocID="{8D9BB4E1-AC0D-4C47-8896-611A01A574F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A1695D47-07D4-4D59-AA0A-CF18E070F149}" type="pres">
      <dgm:prSet presAssocID="{8D9BB4E1-AC0D-4C47-8896-611A01A574F8}" presName="spaceRect" presStyleCnt="0"/>
      <dgm:spPr/>
    </dgm:pt>
    <dgm:pt modelId="{9D7C422D-D813-43D9-89FF-897E36371986}" type="pres">
      <dgm:prSet presAssocID="{8D9BB4E1-AC0D-4C47-8896-611A01A574F8}" presName="textRect" presStyleLbl="revTx" presStyleIdx="3" presStyleCnt="7" custLinFactNeighborX="-521" custLinFactNeighborY="11044">
        <dgm:presLayoutVars>
          <dgm:chMax val="1"/>
          <dgm:chPref val="1"/>
        </dgm:presLayoutVars>
      </dgm:prSet>
      <dgm:spPr/>
    </dgm:pt>
    <dgm:pt modelId="{BC6DD0D5-DE89-4626-9BDB-B24EEE13A505}" type="pres">
      <dgm:prSet presAssocID="{421B3F9B-EE50-4A24-BA5B-5EECCD0C3055}" presName="sibTrans" presStyleLbl="sibTrans2D1" presStyleIdx="0" presStyleCnt="0"/>
      <dgm:spPr/>
    </dgm:pt>
    <dgm:pt modelId="{C6226F8E-1265-4C17-A05F-7480F1D52694}" type="pres">
      <dgm:prSet presAssocID="{E2F2423D-240D-4918-820E-316A7E252FD7}" presName="compNode" presStyleCnt="0"/>
      <dgm:spPr/>
    </dgm:pt>
    <dgm:pt modelId="{C5C51A4B-8B9E-4CEA-8DC3-ED766A18DC3A}" type="pres">
      <dgm:prSet presAssocID="{E2F2423D-240D-4918-820E-316A7E252FD7}" presName="iconBgRect" presStyleLbl="bgShp" presStyleIdx="4" presStyleCnt="7"/>
      <dgm:spPr/>
    </dgm:pt>
    <dgm:pt modelId="{B37FED06-54D8-49CF-8E2D-51901CFAE91B}" type="pres">
      <dgm:prSet presAssocID="{E2F2423D-240D-4918-820E-316A7E252FD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re"/>
        </a:ext>
      </dgm:extLst>
    </dgm:pt>
    <dgm:pt modelId="{1DCC78A1-6DB2-45E2-8A86-8FBDDADBA4BA}" type="pres">
      <dgm:prSet presAssocID="{E2F2423D-240D-4918-820E-316A7E252FD7}" presName="spaceRect" presStyleCnt="0"/>
      <dgm:spPr/>
    </dgm:pt>
    <dgm:pt modelId="{1A1B4327-08EB-4937-9412-B896CCD2E290}" type="pres">
      <dgm:prSet presAssocID="{E2F2423D-240D-4918-820E-316A7E252FD7}" presName="textRect" presStyleLbl="revTx" presStyleIdx="4" presStyleCnt="7" custScaleX="123434" custLinFactNeighborX="8603" custLinFactNeighborY="29294">
        <dgm:presLayoutVars>
          <dgm:chMax val="1"/>
          <dgm:chPref val="1"/>
        </dgm:presLayoutVars>
      </dgm:prSet>
      <dgm:spPr/>
    </dgm:pt>
    <dgm:pt modelId="{A2D45DAF-DDEF-4D87-9F56-530C69EA94B2}" type="pres">
      <dgm:prSet presAssocID="{015D1176-77E5-4AA0-99F6-AE5C684FF529}" presName="sibTrans" presStyleLbl="sibTrans2D1" presStyleIdx="0" presStyleCnt="0"/>
      <dgm:spPr/>
    </dgm:pt>
    <dgm:pt modelId="{156BD3E4-6D19-4B86-8A1E-E39125472DE4}" type="pres">
      <dgm:prSet presAssocID="{74E7B3C9-2233-4D65-83E7-00C4F30D9309}" presName="compNode" presStyleCnt="0"/>
      <dgm:spPr/>
    </dgm:pt>
    <dgm:pt modelId="{1E7A7B78-FE37-4F01-B653-FD14174EFE91}" type="pres">
      <dgm:prSet presAssocID="{74E7B3C9-2233-4D65-83E7-00C4F30D9309}" presName="iconBgRect" presStyleLbl="bgShp" presStyleIdx="5" presStyleCnt="7"/>
      <dgm:spPr/>
    </dgm:pt>
    <dgm:pt modelId="{DA716C2D-3F22-49D7-9B3B-5D52B158B689}" type="pres">
      <dgm:prSet presAssocID="{74E7B3C9-2233-4D65-83E7-00C4F30D930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isconnected"/>
        </a:ext>
      </dgm:extLst>
    </dgm:pt>
    <dgm:pt modelId="{58C03831-F021-429F-A7F9-922FDDE566DA}" type="pres">
      <dgm:prSet presAssocID="{74E7B3C9-2233-4D65-83E7-00C4F30D9309}" presName="spaceRect" presStyleCnt="0"/>
      <dgm:spPr/>
    </dgm:pt>
    <dgm:pt modelId="{AAFBE944-0695-48CD-A58C-88F1D9B6A470}" type="pres">
      <dgm:prSet presAssocID="{74E7B3C9-2233-4D65-83E7-00C4F30D9309}" presName="textRect" presStyleLbl="revTx" presStyleIdx="5" presStyleCnt="7" custScaleX="107917">
        <dgm:presLayoutVars>
          <dgm:chMax val="1"/>
          <dgm:chPref val="1"/>
        </dgm:presLayoutVars>
      </dgm:prSet>
      <dgm:spPr/>
    </dgm:pt>
    <dgm:pt modelId="{364598F6-36E3-402A-B2BF-AE21C324791F}" type="pres">
      <dgm:prSet presAssocID="{DC223222-A6B0-4C47-9D81-96D601F1A65D}" presName="sibTrans" presStyleLbl="sibTrans2D1" presStyleIdx="0" presStyleCnt="0"/>
      <dgm:spPr/>
    </dgm:pt>
    <dgm:pt modelId="{882894C6-7075-4DC9-92E1-9574C65D1117}" type="pres">
      <dgm:prSet presAssocID="{624BCFEF-A58E-4156-A409-0CA60EF868DD}" presName="compNode" presStyleCnt="0"/>
      <dgm:spPr/>
    </dgm:pt>
    <dgm:pt modelId="{110ABD05-8FE2-464D-BC1F-45B35F699BF6}" type="pres">
      <dgm:prSet presAssocID="{624BCFEF-A58E-4156-A409-0CA60EF868DD}" presName="iconBgRect" presStyleLbl="bgShp" presStyleIdx="6" presStyleCnt="7"/>
      <dgm:spPr/>
    </dgm:pt>
    <dgm:pt modelId="{48C40E3F-6CA3-478D-A313-C070167936C8}" type="pres">
      <dgm:prSet presAssocID="{624BCFEF-A58E-4156-A409-0CA60EF868D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licopter"/>
        </a:ext>
      </dgm:extLst>
    </dgm:pt>
    <dgm:pt modelId="{DEA24049-47D8-4B3B-A023-031EFD075DE6}" type="pres">
      <dgm:prSet presAssocID="{624BCFEF-A58E-4156-A409-0CA60EF868DD}" presName="spaceRect" presStyleCnt="0"/>
      <dgm:spPr/>
    </dgm:pt>
    <dgm:pt modelId="{65AB6CDB-1B83-4FA6-95F1-DDA0FB150936}" type="pres">
      <dgm:prSet presAssocID="{624BCFEF-A58E-4156-A409-0CA60EF868DD}" presName="textRect" presStyleLbl="revTx" presStyleIdx="6" presStyleCnt="7" custScaleX="180039" custLinFactNeighborX="34472" custLinFactNeighborY="-2539">
        <dgm:presLayoutVars>
          <dgm:chMax val="1"/>
          <dgm:chPref val="1"/>
        </dgm:presLayoutVars>
      </dgm:prSet>
      <dgm:spPr/>
    </dgm:pt>
  </dgm:ptLst>
  <dgm:cxnLst>
    <dgm:cxn modelId="{7FC1B302-B15A-48F0-8FCE-C415C799A2F9}" type="presOf" srcId="{0553A629-5321-4B3D-B6D2-4291817C2082}" destId="{B6C5CE18-7040-454C-B8A7-312508B481BB}" srcOrd="0" destOrd="0" presId="urn:microsoft.com/office/officeart/2018/2/layout/IconCircleList"/>
    <dgm:cxn modelId="{6B4C4B08-5F95-4744-B8CD-27580568D933}" srcId="{6073CD8E-1407-4D0B-9311-7E474D091313}" destId="{E2F2423D-240D-4918-820E-316A7E252FD7}" srcOrd="4" destOrd="0" parTransId="{EA5A4A49-DDC4-443D-861D-CB86D9956DFA}" sibTransId="{015D1176-77E5-4AA0-99F6-AE5C684FF529}"/>
    <dgm:cxn modelId="{FBC3EE24-328F-494A-B1B7-7397FB97D82A}" srcId="{6073CD8E-1407-4D0B-9311-7E474D091313}" destId="{8D9BB4E1-AC0D-4C47-8896-611A01A574F8}" srcOrd="3" destOrd="0" parTransId="{A9B138D6-A663-4541-872F-50DC316D4448}" sibTransId="{421B3F9B-EE50-4A24-BA5B-5EECCD0C3055}"/>
    <dgm:cxn modelId="{572AD72B-C636-4118-929F-AC00886179CB}" type="presOf" srcId="{9ADC82D9-43AD-477D-9395-36D943CC6B43}" destId="{D55395EB-443F-4462-AB90-4A8E919323C8}" srcOrd="0" destOrd="0" presId="urn:microsoft.com/office/officeart/2018/2/layout/IconCircleList"/>
    <dgm:cxn modelId="{28CAC82E-66AF-4E47-BEE4-2CAB5306970A}" srcId="{6073CD8E-1407-4D0B-9311-7E474D091313}" destId="{F8DD4E68-4990-44C3-A2EA-E3A424172618}" srcOrd="2" destOrd="0" parTransId="{41405E9D-69B7-423D-9FC5-F5F31D5598BE}" sibTransId="{9ADC82D9-43AD-477D-9395-36D943CC6B43}"/>
    <dgm:cxn modelId="{FCCE0663-4578-4CFE-938E-6BDA82005508}" type="presOf" srcId="{015D1176-77E5-4AA0-99F6-AE5C684FF529}" destId="{A2D45DAF-DDEF-4D87-9F56-530C69EA94B2}" srcOrd="0" destOrd="0" presId="urn:microsoft.com/office/officeart/2018/2/layout/IconCircleList"/>
    <dgm:cxn modelId="{FF958D66-6F59-4168-96B5-629012DF8F49}" type="presOf" srcId="{F8DD4E68-4990-44C3-A2EA-E3A424172618}" destId="{FFDEF4F9-1957-4035-ABA2-219100B9F55C}" srcOrd="0" destOrd="0" presId="urn:microsoft.com/office/officeart/2018/2/layout/IconCircleList"/>
    <dgm:cxn modelId="{2CF3F248-E513-4786-A57E-A7A66166AF57}" type="presOf" srcId="{624BCFEF-A58E-4156-A409-0CA60EF868DD}" destId="{65AB6CDB-1B83-4FA6-95F1-DDA0FB150936}" srcOrd="0" destOrd="0" presId="urn:microsoft.com/office/officeart/2018/2/layout/IconCircleList"/>
    <dgm:cxn modelId="{3CAA4B6F-9191-45B9-887F-E4A04B610D50}" type="presOf" srcId="{DC223222-A6B0-4C47-9D81-96D601F1A65D}" destId="{364598F6-36E3-402A-B2BF-AE21C324791F}" srcOrd="0" destOrd="0" presId="urn:microsoft.com/office/officeart/2018/2/layout/IconCircleList"/>
    <dgm:cxn modelId="{8286E27A-D2B2-4155-9C3D-0BEBA09E5D02}" type="presOf" srcId="{844821F2-8537-42AC-B10D-345509921AE3}" destId="{6EEAA38D-DCBC-4E8A-BA49-97723DE8BCDE}" srcOrd="0" destOrd="0" presId="urn:microsoft.com/office/officeart/2018/2/layout/IconCircleList"/>
    <dgm:cxn modelId="{360CDA8E-C784-4871-A580-AA9D46D9870D}" type="presOf" srcId="{8D9BB4E1-AC0D-4C47-8896-611A01A574F8}" destId="{9D7C422D-D813-43D9-89FF-897E36371986}" srcOrd="0" destOrd="0" presId="urn:microsoft.com/office/officeart/2018/2/layout/IconCircleList"/>
    <dgm:cxn modelId="{70195396-25DC-42DF-8A8F-19235D098B02}" type="presOf" srcId="{92222D1A-8221-4D30-B7FE-BFBF38FE6FF7}" destId="{9DBD443B-0113-410A-B24B-DBBFE8D1D9A2}" srcOrd="0" destOrd="0" presId="urn:microsoft.com/office/officeart/2018/2/layout/IconCircleList"/>
    <dgm:cxn modelId="{6D9456A6-45D4-4DC9-A4A0-17DA21B8D6DE}" srcId="{6073CD8E-1407-4D0B-9311-7E474D091313}" destId="{74E7B3C9-2233-4D65-83E7-00C4F30D9309}" srcOrd="5" destOrd="0" parTransId="{1DABEDA0-ECE2-45CC-848A-370D7AFD3CE9}" sibTransId="{DC223222-A6B0-4C47-9D81-96D601F1A65D}"/>
    <dgm:cxn modelId="{AFBA1CB1-36DF-41D2-A528-AD60BC6581A2}" type="presOf" srcId="{93DBEECE-FA23-4D3A-BBBB-0123A5DD0F31}" destId="{87D01260-1EB2-401A-94BC-6F590F653591}" srcOrd="0" destOrd="0" presId="urn:microsoft.com/office/officeart/2018/2/layout/IconCircleList"/>
    <dgm:cxn modelId="{2A6C61BB-5973-4972-8432-8C0E436A9477}" type="presOf" srcId="{421B3F9B-EE50-4A24-BA5B-5EECCD0C3055}" destId="{BC6DD0D5-DE89-4626-9BDB-B24EEE13A505}" srcOrd="0" destOrd="0" presId="urn:microsoft.com/office/officeart/2018/2/layout/IconCircleList"/>
    <dgm:cxn modelId="{C3EBD6C6-8834-4585-AD25-21C6E813B53D}" type="presOf" srcId="{74E7B3C9-2233-4D65-83E7-00C4F30D9309}" destId="{AAFBE944-0695-48CD-A58C-88F1D9B6A470}" srcOrd="0" destOrd="0" presId="urn:microsoft.com/office/officeart/2018/2/layout/IconCircleList"/>
    <dgm:cxn modelId="{AF7510CD-135B-4E60-97FB-FE14BC9ADD93}" type="presOf" srcId="{E2F2423D-240D-4918-820E-316A7E252FD7}" destId="{1A1B4327-08EB-4937-9412-B896CCD2E290}" srcOrd="0" destOrd="0" presId="urn:microsoft.com/office/officeart/2018/2/layout/IconCircleList"/>
    <dgm:cxn modelId="{0F600ACE-0A45-4994-8376-87CDE555ABB7}" srcId="{6073CD8E-1407-4D0B-9311-7E474D091313}" destId="{624BCFEF-A58E-4156-A409-0CA60EF868DD}" srcOrd="6" destOrd="0" parTransId="{BE1F07F2-D07E-41A0-A5F6-F23B9F28B3BE}" sibTransId="{431A1BD2-D990-46DA-8AC0-7BFF233D20A9}"/>
    <dgm:cxn modelId="{230C91D4-073B-4C16-9927-3B75DA447A24}" srcId="{6073CD8E-1407-4D0B-9311-7E474D091313}" destId="{0553A629-5321-4B3D-B6D2-4291817C2082}" srcOrd="0" destOrd="0" parTransId="{FE1588C7-C7FA-43D3-A509-3BB9907DD891}" sibTransId="{92222D1A-8221-4D30-B7FE-BFBF38FE6FF7}"/>
    <dgm:cxn modelId="{267B1CDD-01F8-4DAD-9E8E-9F071AE65F7E}" type="presOf" srcId="{6073CD8E-1407-4D0B-9311-7E474D091313}" destId="{29CCABCA-59F6-4DBC-A12F-A5AD8E97FF81}" srcOrd="0" destOrd="0" presId="urn:microsoft.com/office/officeart/2018/2/layout/IconCircleList"/>
    <dgm:cxn modelId="{97B60AE7-40A8-4516-9B17-D115E3BB11E7}" srcId="{6073CD8E-1407-4D0B-9311-7E474D091313}" destId="{93DBEECE-FA23-4D3A-BBBB-0123A5DD0F31}" srcOrd="1" destOrd="0" parTransId="{E79F3A92-2630-410B-A597-D496E560A4A3}" sibTransId="{844821F2-8537-42AC-B10D-345509921AE3}"/>
    <dgm:cxn modelId="{8741A546-B070-462F-BBF5-4876922F62E9}" type="presParOf" srcId="{29CCABCA-59F6-4DBC-A12F-A5AD8E97FF81}" destId="{83604721-C28A-42AD-8CAB-5A4B30516F24}" srcOrd="0" destOrd="0" presId="urn:microsoft.com/office/officeart/2018/2/layout/IconCircleList"/>
    <dgm:cxn modelId="{46A7825A-DA1D-4638-95D9-965F1114B216}" type="presParOf" srcId="{83604721-C28A-42AD-8CAB-5A4B30516F24}" destId="{432262D6-501F-4EDC-94CC-227C7DEA3666}" srcOrd="0" destOrd="0" presId="urn:microsoft.com/office/officeart/2018/2/layout/IconCircleList"/>
    <dgm:cxn modelId="{ED9FF367-1027-4071-9F2A-1D2601B1B63C}" type="presParOf" srcId="{432262D6-501F-4EDC-94CC-227C7DEA3666}" destId="{F7A7DE10-0654-4243-AFDD-45E98A57D1E4}" srcOrd="0" destOrd="0" presId="urn:microsoft.com/office/officeart/2018/2/layout/IconCircleList"/>
    <dgm:cxn modelId="{5D5D91B5-174A-45F7-A1B5-84222E781005}" type="presParOf" srcId="{432262D6-501F-4EDC-94CC-227C7DEA3666}" destId="{20B34B2E-CBB9-48D7-BF4C-DCF57E40D1A1}" srcOrd="1" destOrd="0" presId="urn:microsoft.com/office/officeart/2018/2/layout/IconCircleList"/>
    <dgm:cxn modelId="{636171BD-5EBB-409B-AEA7-2A522A86567D}" type="presParOf" srcId="{432262D6-501F-4EDC-94CC-227C7DEA3666}" destId="{2CFE02F6-2020-466F-84BA-5346B83384BA}" srcOrd="2" destOrd="0" presId="urn:microsoft.com/office/officeart/2018/2/layout/IconCircleList"/>
    <dgm:cxn modelId="{93676171-0FC7-4AF0-9CBC-C6D7F0F4B1C5}" type="presParOf" srcId="{432262D6-501F-4EDC-94CC-227C7DEA3666}" destId="{B6C5CE18-7040-454C-B8A7-312508B481BB}" srcOrd="3" destOrd="0" presId="urn:microsoft.com/office/officeart/2018/2/layout/IconCircleList"/>
    <dgm:cxn modelId="{31AA0F9A-3AB2-4A6F-8037-63B8367F86BF}" type="presParOf" srcId="{83604721-C28A-42AD-8CAB-5A4B30516F24}" destId="{9DBD443B-0113-410A-B24B-DBBFE8D1D9A2}" srcOrd="1" destOrd="0" presId="urn:microsoft.com/office/officeart/2018/2/layout/IconCircleList"/>
    <dgm:cxn modelId="{65A65FD2-F616-454A-B3ED-45D307EFF15E}" type="presParOf" srcId="{83604721-C28A-42AD-8CAB-5A4B30516F24}" destId="{840623AA-ECE5-4775-9E8A-E463539F363D}" srcOrd="2" destOrd="0" presId="urn:microsoft.com/office/officeart/2018/2/layout/IconCircleList"/>
    <dgm:cxn modelId="{F1A091D5-92B2-40ED-A990-09A66762F2C1}" type="presParOf" srcId="{840623AA-ECE5-4775-9E8A-E463539F363D}" destId="{66941777-8380-4D83-8559-B57801D8417D}" srcOrd="0" destOrd="0" presId="urn:microsoft.com/office/officeart/2018/2/layout/IconCircleList"/>
    <dgm:cxn modelId="{E1026ED5-A31B-427D-905A-81FEE3944CAA}" type="presParOf" srcId="{840623AA-ECE5-4775-9E8A-E463539F363D}" destId="{6C4F1D78-49A9-4E85-B49C-7666321BE976}" srcOrd="1" destOrd="0" presId="urn:microsoft.com/office/officeart/2018/2/layout/IconCircleList"/>
    <dgm:cxn modelId="{6BF2A989-FC9B-4007-A4D1-0F66DA7CAC52}" type="presParOf" srcId="{840623AA-ECE5-4775-9E8A-E463539F363D}" destId="{5FB622D0-B345-4093-9865-984BF82E6F4C}" srcOrd="2" destOrd="0" presId="urn:microsoft.com/office/officeart/2018/2/layout/IconCircleList"/>
    <dgm:cxn modelId="{A90BA685-5E1F-4F84-9539-3EA99E2392C0}" type="presParOf" srcId="{840623AA-ECE5-4775-9E8A-E463539F363D}" destId="{87D01260-1EB2-401A-94BC-6F590F653591}" srcOrd="3" destOrd="0" presId="urn:microsoft.com/office/officeart/2018/2/layout/IconCircleList"/>
    <dgm:cxn modelId="{DE60C23F-97D0-45B0-9395-CD82274E733C}" type="presParOf" srcId="{83604721-C28A-42AD-8CAB-5A4B30516F24}" destId="{6EEAA38D-DCBC-4E8A-BA49-97723DE8BCDE}" srcOrd="3" destOrd="0" presId="urn:microsoft.com/office/officeart/2018/2/layout/IconCircleList"/>
    <dgm:cxn modelId="{DD428CC3-1120-46F7-BA4A-A2385FDFD946}" type="presParOf" srcId="{83604721-C28A-42AD-8CAB-5A4B30516F24}" destId="{636840DE-9BDD-4A24-B8A2-CAE96FA52ACC}" srcOrd="4" destOrd="0" presId="urn:microsoft.com/office/officeart/2018/2/layout/IconCircleList"/>
    <dgm:cxn modelId="{B653CB43-E45A-4F3D-B5E5-BB854A7CB991}" type="presParOf" srcId="{636840DE-9BDD-4A24-B8A2-CAE96FA52ACC}" destId="{0624B846-E23E-4E14-9E52-5406E362B7C6}" srcOrd="0" destOrd="0" presId="urn:microsoft.com/office/officeart/2018/2/layout/IconCircleList"/>
    <dgm:cxn modelId="{DEA5EE96-E6B3-449B-B914-60841E48DC32}" type="presParOf" srcId="{636840DE-9BDD-4A24-B8A2-CAE96FA52ACC}" destId="{56FD4D49-B44D-4BEA-8DB6-E4D5D39952BF}" srcOrd="1" destOrd="0" presId="urn:microsoft.com/office/officeart/2018/2/layout/IconCircleList"/>
    <dgm:cxn modelId="{5BD50B6E-CD25-4DEB-9539-9C6A2E243D73}" type="presParOf" srcId="{636840DE-9BDD-4A24-B8A2-CAE96FA52ACC}" destId="{A003594D-6C17-46FE-9F2A-70B033E3EDC2}" srcOrd="2" destOrd="0" presId="urn:microsoft.com/office/officeart/2018/2/layout/IconCircleList"/>
    <dgm:cxn modelId="{5CC63D74-291D-4C72-AB9D-CD195F8442BB}" type="presParOf" srcId="{636840DE-9BDD-4A24-B8A2-CAE96FA52ACC}" destId="{FFDEF4F9-1957-4035-ABA2-219100B9F55C}" srcOrd="3" destOrd="0" presId="urn:microsoft.com/office/officeart/2018/2/layout/IconCircleList"/>
    <dgm:cxn modelId="{2EDA0CC1-AA22-4461-8D3D-5FC1D61451B4}" type="presParOf" srcId="{83604721-C28A-42AD-8CAB-5A4B30516F24}" destId="{D55395EB-443F-4462-AB90-4A8E919323C8}" srcOrd="5" destOrd="0" presId="urn:microsoft.com/office/officeart/2018/2/layout/IconCircleList"/>
    <dgm:cxn modelId="{9EC1C2F0-3141-440A-96AB-4A16D2958871}" type="presParOf" srcId="{83604721-C28A-42AD-8CAB-5A4B30516F24}" destId="{CD545544-A4FB-45FB-A815-75A4C20B7473}" srcOrd="6" destOrd="0" presId="urn:microsoft.com/office/officeart/2018/2/layout/IconCircleList"/>
    <dgm:cxn modelId="{BF18FA26-9850-456E-B454-0FA34512195D}" type="presParOf" srcId="{CD545544-A4FB-45FB-A815-75A4C20B7473}" destId="{CC2C7A6D-D030-4FE4-87B1-21ADBCF39A70}" srcOrd="0" destOrd="0" presId="urn:microsoft.com/office/officeart/2018/2/layout/IconCircleList"/>
    <dgm:cxn modelId="{CA1FF360-1279-4224-8AF5-B197FE806BC9}" type="presParOf" srcId="{CD545544-A4FB-45FB-A815-75A4C20B7473}" destId="{9E629689-B79B-4FCA-8259-EA85CF0F975C}" srcOrd="1" destOrd="0" presId="urn:microsoft.com/office/officeart/2018/2/layout/IconCircleList"/>
    <dgm:cxn modelId="{329B5D74-0750-4D7B-93BB-2C072D348A4B}" type="presParOf" srcId="{CD545544-A4FB-45FB-A815-75A4C20B7473}" destId="{A1695D47-07D4-4D59-AA0A-CF18E070F149}" srcOrd="2" destOrd="0" presId="urn:microsoft.com/office/officeart/2018/2/layout/IconCircleList"/>
    <dgm:cxn modelId="{4D240186-8171-4B95-B885-327F91F640D8}" type="presParOf" srcId="{CD545544-A4FB-45FB-A815-75A4C20B7473}" destId="{9D7C422D-D813-43D9-89FF-897E36371986}" srcOrd="3" destOrd="0" presId="urn:microsoft.com/office/officeart/2018/2/layout/IconCircleList"/>
    <dgm:cxn modelId="{DA29107A-00B7-42E8-8E5D-9C130C2024A8}" type="presParOf" srcId="{83604721-C28A-42AD-8CAB-5A4B30516F24}" destId="{BC6DD0D5-DE89-4626-9BDB-B24EEE13A505}" srcOrd="7" destOrd="0" presId="urn:microsoft.com/office/officeart/2018/2/layout/IconCircleList"/>
    <dgm:cxn modelId="{74B4C9AE-93CC-4EF8-B0BE-5F7327482FFB}" type="presParOf" srcId="{83604721-C28A-42AD-8CAB-5A4B30516F24}" destId="{C6226F8E-1265-4C17-A05F-7480F1D52694}" srcOrd="8" destOrd="0" presId="urn:microsoft.com/office/officeart/2018/2/layout/IconCircleList"/>
    <dgm:cxn modelId="{E5A3088D-017B-4EFB-BAD7-8EACDD592DCD}" type="presParOf" srcId="{C6226F8E-1265-4C17-A05F-7480F1D52694}" destId="{C5C51A4B-8B9E-4CEA-8DC3-ED766A18DC3A}" srcOrd="0" destOrd="0" presId="urn:microsoft.com/office/officeart/2018/2/layout/IconCircleList"/>
    <dgm:cxn modelId="{92ABCAD0-88A1-48F5-920E-B3C9CCA3D3E0}" type="presParOf" srcId="{C6226F8E-1265-4C17-A05F-7480F1D52694}" destId="{B37FED06-54D8-49CF-8E2D-51901CFAE91B}" srcOrd="1" destOrd="0" presId="urn:microsoft.com/office/officeart/2018/2/layout/IconCircleList"/>
    <dgm:cxn modelId="{D9577343-0EF5-4D05-865C-777F801D6CB1}" type="presParOf" srcId="{C6226F8E-1265-4C17-A05F-7480F1D52694}" destId="{1DCC78A1-6DB2-45E2-8A86-8FBDDADBA4BA}" srcOrd="2" destOrd="0" presId="urn:microsoft.com/office/officeart/2018/2/layout/IconCircleList"/>
    <dgm:cxn modelId="{7A39FAEA-3315-43FB-A7E2-DAA4372F0E8D}" type="presParOf" srcId="{C6226F8E-1265-4C17-A05F-7480F1D52694}" destId="{1A1B4327-08EB-4937-9412-B896CCD2E290}" srcOrd="3" destOrd="0" presId="urn:microsoft.com/office/officeart/2018/2/layout/IconCircleList"/>
    <dgm:cxn modelId="{25011F87-D510-46E7-B32F-03263BA05FDC}" type="presParOf" srcId="{83604721-C28A-42AD-8CAB-5A4B30516F24}" destId="{A2D45DAF-DDEF-4D87-9F56-530C69EA94B2}" srcOrd="9" destOrd="0" presId="urn:microsoft.com/office/officeart/2018/2/layout/IconCircleList"/>
    <dgm:cxn modelId="{9A6491C0-FED6-4F38-990F-C51489547D59}" type="presParOf" srcId="{83604721-C28A-42AD-8CAB-5A4B30516F24}" destId="{156BD3E4-6D19-4B86-8A1E-E39125472DE4}" srcOrd="10" destOrd="0" presId="urn:microsoft.com/office/officeart/2018/2/layout/IconCircleList"/>
    <dgm:cxn modelId="{0D95F833-D0C3-4FE2-8FCA-DA86F029F6D7}" type="presParOf" srcId="{156BD3E4-6D19-4B86-8A1E-E39125472DE4}" destId="{1E7A7B78-FE37-4F01-B653-FD14174EFE91}" srcOrd="0" destOrd="0" presId="urn:microsoft.com/office/officeart/2018/2/layout/IconCircleList"/>
    <dgm:cxn modelId="{F540C5CC-3514-456E-A1CA-6779FE5B61B6}" type="presParOf" srcId="{156BD3E4-6D19-4B86-8A1E-E39125472DE4}" destId="{DA716C2D-3F22-49D7-9B3B-5D52B158B689}" srcOrd="1" destOrd="0" presId="urn:microsoft.com/office/officeart/2018/2/layout/IconCircleList"/>
    <dgm:cxn modelId="{74D09577-E7D9-4327-BB12-A1164CE4B9C5}" type="presParOf" srcId="{156BD3E4-6D19-4B86-8A1E-E39125472DE4}" destId="{58C03831-F021-429F-A7F9-922FDDE566DA}" srcOrd="2" destOrd="0" presId="urn:microsoft.com/office/officeart/2018/2/layout/IconCircleList"/>
    <dgm:cxn modelId="{10E6F299-A9E5-4DA6-9A47-5A72145A4E94}" type="presParOf" srcId="{156BD3E4-6D19-4B86-8A1E-E39125472DE4}" destId="{AAFBE944-0695-48CD-A58C-88F1D9B6A470}" srcOrd="3" destOrd="0" presId="urn:microsoft.com/office/officeart/2018/2/layout/IconCircleList"/>
    <dgm:cxn modelId="{6873625F-2A5F-44E4-8796-FBDA06F5EAF0}" type="presParOf" srcId="{83604721-C28A-42AD-8CAB-5A4B30516F24}" destId="{364598F6-36E3-402A-B2BF-AE21C324791F}" srcOrd="11" destOrd="0" presId="urn:microsoft.com/office/officeart/2018/2/layout/IconCircleList"/>
    <dgm:cxn modelId="{54A62E10-57B3-48FE-AD77-9325858F06C7}" type="presParOf" srcId="{83604721-C28A-42AD-8CAB-5A4B30516F24}" destId="{882894C6-7075-4DC9-92E1-9574C65D1117}" srcOrd="12" destOrd="0" presId="urn:microsoft.com/office/officeart/2018/2/layout/IconCircleList"/>
    <dgm:cxn modelId="{5DD9D0B4-13A0-406F-AD0E-D7748937082F}" type="presParOf" srcId="{882894C6-7075-4DC9-92E1-9574C65D1117}" destId="{110ABD05-8FE2-464D-BC1F-45B35F699BF6}" srcOrd="0" destOrd="0" presId="urn:microsoft.com/office/officeart/2018/2/layout/IconCircleList"/>
    <dgm:cxn modelId="{D0032704-49EA-4B5E-B480-2832058AC0C9}" type="presParOf" srcId="{882894C6-7075-4DC9-92E1-9574C65D1117}" destId="{48C40E3F-6CA3-478D-A313-C070167936C8}" srcOrd="1" destOrd="0" presId="urn:microsoft.com/office/officeart/2018/2/layout/IconCircleList"/>
    <dgm:cxn modelId="{FB11BED6-5006-40AB-8932-DE1F133F50E7}" type="presParOf" srcId="{882894C6-7075-4DC9-92E1-9574C65D1117}" destId="{DEA24049-47D8-4B3B-A023-031EFD075DE6}" srcOrd="2" destOrd="0" presId="urn:microsoft.com/office/officeart/2018/2/layout/IconCircleList"/>
    <dgm:cxn modelId="{BC96417F-C7C9-486C-8152-20F767656DC8}" type="presParOf" srcId="{882894C6-7075-4DC9-92E1-9574C65D1117}" destId="{65AB6CDB-1B83-4FA6-95F1-DDA0FB15093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5DEAC2-FC3D-43F3-8BBE-ECE1DE77003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B4A1A3F-E9F3-477B-8C38-3EC3CF17AE12}">
      <dgm:prSet custT="1"/>
      <dgm:spPr/>
      <dgm:t>
        <a:bodyPr/>
        <a:lstStyle/>
        <a:p>
          <a:pPr>
            <a:defRPr b="1"/>
          </a:pPr>
          <a:r>
            <a:rPr lang="en-US" sz="2000" dirty="0"/>
            <a:t>The pilot will follow the ignition plan under the direction of the aerial ignition supervisor</a:t>
          </a:r>
          <a:r>
            <a:rPr lang="en-US" sz="1800" dirty="0"/>
            <a:t>.</a:t>
          </a:r>
        </a:p>
      </dgm:t>
    </dgm:pt>
    <dgm:pt modelId="{F01215D4-89F0-4A6C-A175-5259765B532B}" type="parTrans" cxnId="{178F080A-071A-4FAE-B2C5-37DC9993831B}">
      <dgm:prSet/>
      <dgm:spPr/>
      <dgm:t>
        <a:bodyPr/>
        <a:lstStyle/>
        <a:p>
          <a:endParaRPr lang="en-US"/>
        </a:p>
      </dgm:t>
    </dgm:pt>
    <dgm:pt modelId="{AD0FC92E-EFFF-4559-BF45-A293AC2B8675}" type="sibTrans" cxnId="{178F080A-071A-4FAE-B2C5-37DC9993831B}">
      <dgm:prSet/>
      <dgm:spPr/>
      <dgm:t>
        <a:bodyPr/>
        <a:lstStyle/>
        <a:p>
          <a:endParaRPr lang="en-US"/>
        </a:p>
      </dgm:t>
    </dgm:pt>
    <dgm:pt modelId="{61BED522-6A64-4F49-8989-46AD0A225CE5}">
      <dgm:prSet custT="1"/>
      <dgm:spPr/>
      <dgm:t>
        <a:bodyPr/>
        <a:lstStyle/>
        <a:p>
          <a:pPr>
            <a:defRPr b="1"/>
          </a:pPr>
          <a:r>
            <a:rPr lang="en-US" sz="2000" dirty="0"/>
            <a:t>The pilot-in-Command is responsible for all matters related to</a:t>
          </a:r>
        </a:p>
      </dgm:t>
    </dgm:pt>
    <dgm:pt modelId="{416DCF6D-10C3-4B3E-A549-A571EE4F83A2}" type="parTrans" cxnId="{483FFED3-A02B-4992-A50C-BCC4C5F787AE}">
      <dgm:prSet/>
      <dgm:spPr/>
      <dgm:t>
        <a:bodyPr/>
        <a:lstStyle/>
        <a:p>
          <a:endParaRPr lang="en-US"/>
        </a:p>
      </dgm:t>
    </dgm:pt>
    <dgm:pt modelId="{0ED73306-533C-4738-9804-F7B21971686D}" type="sibTrans" cxnId="{483FFED3-A02B-4992-A50C-BCC4C5F787AE}">
      <dgm:prSet/>
      <dgm:spPr/>
      <dgm:t>
        <a:bodyPr/>
        <a:lstStyle/>
        <a:p>
          <a:endParaRPr lang="en-US"/>
        </a:p>
      </dgm:t>
    </dgm:pt>
    <dgm:pt modelId="{ED7FC60F-8D43-4693-B310-AD16DDFB76B7}">
      <dgm:prSet custT="1"/>
      <dgm:spPr/>
      <dgm:t>
        <a:bodyPr/>
        <a:lstStyle/>
        <a:p>
          <a:pPr>
            <a:buFont typeface="Arial" panose="020B0604020202020204" pitchFamily="34" charset="0"/>
            <a:buChar char="•"/>
          </a:pPr>
          <a:r>
            <a:rPr lang="en-US" sz="1800" dirty="0"/>
            <a:t>- aircraft operations and safety</a:t>
          </a:r>
        </a:p>
      </dgm:t>
    </dgm:pt>
    <dgm:pt modelId="{F7669CF8-42E0-451A-9492-CF5BDA98BD5C}" type="parTrans" cxnId="{051047C5-9C67-49B4-81E2-52BB1617F372}">
      <dgm:prSet/>
      <dgm:spPr/>
      <dgm:t>
        <a:bodyPr/>
        <a:lstStyle/>
        <a:p>
          <a:endParaRPr lang="en-US"/>
        </a:p>
      </dgm:t>
    </dgm:pt>
    <dgm:pt modelId="{79323DB6-1FEC-4BD4-B857-249CC72FB52A}" type="sibTrans" cxnId="{051047C5-9C67-49B4-81E2-52BB1617F372}">
      <dgm:prSet/>
      <dgm:spPr/>
      <dgm:t>
        <a:bodyPr/>
        <a:lstStyle/>
        <a:p>
          <a:endParaRPr lang="en-US"/>
        </a:p>
      </dgm:t>
    </dgm:pt>
    <dgm:pt modelId="{5E3CE7DC-8C6E-4B3C-B7BD-1EF8050C9AC0}">
      <dgm:prSet custT="1"/>
      <dgm:spPr/>
      <dgm:t>
        <a:bodyPr/>
        <a:lstStyle/>
        <a:p>
          <a:pPr>
            <a:buNone/>
          </a:pPr>
          <a:r>
            <a:rPr lang="en-US" sz="1800" dirty="0"/>
            <a:t>- weight and balance</a:t>
          </a:r>
        </a:p>
      </dgm:t>
    </dgm:pt>
    <dgm:pt modelId="{0E842A7F-49BD-404E-8E1D-9A4CA26340FF}" type="parTrans" cxnId="{4EEE1E93-37B7-46E8-A681-760AEEA4166A}">
      <dgm:prSet/>
      <dgm:spPr/>
      <dgm:t>
        <a:bodyPr/>
        <a:lstStyle/>
        <a:p>
          <a:endParaRPr lang="en-US"/>
        </a:p>
      </dgm:t>
    </dgm:pt>
    <dgm:pt modelId="{35E7C05A-86F7-48DB-B37B-FE6ECDEF8A3C}" type="sibTrans" cxnId="{4EEE1E93-37B7-46E8-A681-760AEEA4166A}">
      <dgm:prSet/>
      <dgm:spPr/>
      <dgm:t>
        <a:bodyPr/>
        <a:lstStyle/>
        <a:p>
          <a:endParaRPr lang="en-US"/>
        </a:p>
      </dgm:t>
    </dgm:pt>
    <dgm:pt modelId="{532CEECB-1BE0-479E-B554-D561099515D0}">
      <dgm:prSet custT="1"/>
      <dgm:spPr/>
      <dgm:t>
        <a:bodyPr/>
        <a:lstStyle/>
        <a:p>
          <a:pPr>
            <a:buNone/>
          </a:pPr>
          <a:r>
            <a:rPr lang="en-US" sz="1800" dirty="0"/>
            <a:t>- performance planning</a:t>
          </a:r>
        </a:p>
      </dgm:t>
    </dgm:pt>
    <dgm:pt modelId="{323C6458-2E9B-4B41-AD2A-1E20CCFE89D4}" type="parTrans" cxnId="{B6645D5D-0C4F-497D-8A60-B86BF5E2AB96}">
      <dgm:prSet/>
      <dgm:spPr/>
      <dgm:t>
        <a:bodyPr/>
        <a:lstStyle/>
        <a:p>
          <a:endParaRPr lang="en-US"/>
        </a:p>
      </dgm:t>
    </dgm:pt>
    <dgm:pt modelId="{749DCFE7-5AF6-4F1F-BDB6-219DD3DC6D6F}" type="sibTrans" cxnId="{B6645D5D-0C4F-497D-8A60-B86BF5E2AB96}">
      <dgm:prSet/>
      <dgm:spPr/>
      <dgm:t>
        <a:bodyPr/>
        <a:lstStyle/>
        <a:p>
          <a:endParaRPr lang="en-US"/>
        </a:p>
      </dgm:t>
    </dgm:pt>
    <dgm:pt modelId="{82DD931E-AB12-405E-9717-CB525F445AFA}">
      <dgm:prSet custT="1"/>
      <dgm:spPr/>
      <dgm:t>
        <a:bodyPr/>
        <a:lstStyle/>
        <a:p>
          <a:pPr>
            <a:buNone/>
          </a:pPr>
          <a:r>
            <a:rPr lang="en-US" sz="1800" dirty="0"/>
            <a:t>- PSD installation oversight</a:t>
          </a:r>
        </a:p>
      </dgm:t>
    </dgm:pt>
    <dgm:pt modelId="{59F33636-1379-416E-8156-3D7293D74877}" type="parTrans" cxnId="{6CC97C87-570C-4954-A9F1-579E0FA3CA94}">
      <dgm:prSet/>
      <dgm:spPr/>
      <dgm:t>
        <a:bodyPr/>
        <a:lstStyle/>
        <a:p>
          <a:endParaRPr lang="en-US"/>
        </a:p>
      </dgm:t>
    </dgm:pt>
    <dgm:pt modelId="{EA126F1F-DC86-44C3-B9AC-A870CF224B5D}" type="sibTrans" cxnId="{6CC97C87-570C-4954-A9F1-579E0FA3CA94}">
      <dgm:prSet/>
      <dgm:spPr/>
      <dgm:t>
        <a:bodyPr/>
        <a:lstStyle/>
        <a:p>
          <a:endParaRPr lang="en-US"/>
        </a:p>
      </dgm:t>
    </dgm:pt>
    <dgm:pt modelId="{C717BE12-E379-4AFD-8F37-EEB74FD34028}">
      <dgm:prSet custT="1"/>
      <dgm:spPr/>
      <dgm:t>
        <a:bodyPr/>
        <a:lstStyle/>
        <a:p>
          <a:pPr>
            <a:buNone/>
          </a:pPr>
          <a:r>
            <a:rPr lang="en-US" sz="1800" dirty="0"/>
            <a:t>- helicopter load calculation</a:t>
          </a:r>
        </a:p>
      </dgm:t>
    </dgm:pt>
    <dgm:pt modelId="{04F3DB64-25F0-4F43-B5E7-108542129DDC}" type="parTrans" cxnId="{329B9FAD-0BAE-4988-80F5-C2C5D568A98B}">
      <dgm:prSet/>
      <dgm:spPr/>
      <dgm:t>
        <a:bodyPr/>
        <a:lstStyle/>
        <a:p>
          <a:endParaRPr lang="en-US"/>
        </a:p>
      </dgm:t>
    </dgm:pt>
    <dgm:pt modelId="{CC3B16E5-C664-4EE5-99F1-E4C74191C600}" type="sibTrans" cxnId="{329B9FAD-0BAE-4988-80F5-C2C5D568A98B}">
      <dgm:prSet/>
      <dgm:spPr/>
      <dgm:t>
        <a:bodyPr/>
        <a:lstStyle/>
        <a:p>
          <a:endParaRPr lang="en-US"/>
        </a:p>
      </dgm:t>
    </dgm:pt>
    <dgm:pt modelId="{1753CA3C-8782-42EB-869E-DE2C6CCD8ECE}" type="pres">
      <dgm:prSet presAssocID="{305DEAC2-FC3D-43F3-8BBE-ECE1DE77003B}" presName="root" presStyleCnt="0">
        <dgm:presLayoutVars>
          <dgm:dir/>
          <dgm:resizeHandles val="exact"/>
        </dgm:presLayoutVars>
      </dgm:prSet>
      <dgm:spPr/>
    </dgm:pt>
    <dgm:pt modelId="{B046D3BC-8CA1-47F9-B2B8-BAAF5EC93908}" type="pres">
      <dgm:prSet presAssocID="{7B4A1A3F-E9F3-477B-8C38-3EC3CF17AE12}" presName="compNode" presStyleCnt="0"/>
      <dgm:spPr/>
    </dgm:pt>
    <dgm:pt modelId="{CD38EBCD-1D1F-4D30-A447-21261A39DDC4}" type="pres">
      <dgm:prSet presAssocID="{7B4A1A3F-E9F3-477B-8C38-3EC3CF17AE1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lot"/>
        </a:ext>
      </dgm:extLst>
    </dgm:pt>
    <dgm:pt modelId="{4EBC3273-E820-41F2-9995-5DD6E6A1B772}" type="pres">
      <dgm:prSet presAssocID="{7B4A1A3F-E9F3-477B-8C38-3EC3CF17AE12}" presName="iconSpace" presStyleCnt="0"/>
      <dgm:spPr/>
    </dgm:pt>
    <dgm:pt modelId="{60FE6B29-A470-4AB9-8A1A-4106A3F25BB7}" type="pres">
      <dgm:prSet presAssocID="{7B4A1A3F-E9F3-477B-8C38-3EC3CF17AE12}" presName="parTx" presStyleLbl="revTx" presStyleIdx="0" presStyleCnt="4">
        <dgm:presLayoutVars>
          <dgm:chMax val="0"/>
          <dgm:chPref val="0"/>
        </dgm:presLayoutVars>
      </dgm:prSet>
      <dgm:spPr/>
    </dgm:pt>
    <dgm:pt modelId="{3BFA478D-95B1-465B-8F28-23E0EEA800AE}" type="pres">
      <dgm:prSet presAssocID="{7B4A1A3F-E9F3-477B-8C38-3EC3CF17AE12}" presName="txSpace" presStyleCnt="0"/>
      <dgm:spPr/>
    </dgm:pt>
    <dgm:pt modelId="{C869B508-0DE4-4006-B094-7791CE24FC84}" type="pres">
      <dgm:prSet presAssocID="{7B4A1A3F-E9F3-477B-8C38-3EC3CF17AE12}" presName="desTx" presStyleLbl="revTx" presStyleIdx="1" presStyleCnt="4">
        <dgm:presLayoutVars/>
      </dgm:prSet>
      <dgm:spPr/>
    </dgm:pt>
    <dgm:pt modelId="{93D30FBD-D9D3-4A33-B69B-69A278323873}" type="pres">
      <dgm:prSet presAssocID="{AD0FC92E-EFFF-4559-BF45-A293AC2B8675}" presName="sibTrans" presStyleCnt="0"/>
      <dgm:spPr/>
    </dgm:pt>
    <dgm:pt modelId="{1322B842-3EF4-45ED-B5A9-59ED1C4637D4}" type="pres">
      <dgm:prSet presAssocID="{61BED522-6A64-4F49-8989-46AD0A225CE5}" presName="compNode" presStyleCnt="0"/>
      <dgm:spPr/>
    </dgm:pt>
    <dgm:pt modelId="{BF46D296-F0A6-424B-B3ED-5020718CADB7}" type="pres">
      <dgm:prSet presAssocID="{61BED522-6A64-4F49-8989-46AD0A225CE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icopter"/>
        </a:ext>
      </dgm:extLst>
    </dgm:pt>
    <dgm:pt modelId="{177B3FDC-8D49-495C-B297-AB0BB21B80A8}" type="pres">
      <dgm:prSet presAssocID="{61BED522-6A64-4F49-8989-46AD0A225CE5}" presName="iconSpace" presStyleCnt="0"/>
      <dgm:spPr/>
    </dgm:pt>
    <dgm:pt modelId="{982FCFBE-FB30-49C0-8125-ABB3C41A52D8}" type="pres">
      <dgm:prSet presAssocID="{61BED522-6A64-4F49-8989-46AD0A225CE5}" presName="parTx" presStyleLbl="revTx" presStyleIdx="2" presStyleCnt="4">
        <dgm:presLayoutVars>
          <dgm:chMax val="0"/>
          <dgm:chPref val="0"/>
        </dgm:presLayoutVars>
      </dgm:prSet>
      <dgm:spPr/>
    </dgm:pt>
    <dgm:pt modelId="{8EDE6983-7CB3-4CFD-9157-6F1AF9C49DB0}" type="pres">
      <dgm:prSet presAssocID="{61BED522-6A64-4F49-8989-46AD0A225CE5}" presName="txSpace" presStyleCnt="0"/>
      <dgm:spPr/>
    </dgm:pt>
    <dgm:pt modelId="{039487EF-040D-438B-82DC-B808E618BA28}" type="pres">
      <dgm:prSet presAssocID="{61BED522-6A64-4F49-8989-46AD0A225CE5}" presName="desTx" presStyleLbl="revTx" presStyleIdx="3" presStyleCnt="4">
        <dgm:presLayoutVars/>
      </dgm:prSet>
      <dgm:spPr/>
    </dgm:pt>
  </dgm:ptLst>
  <dgm:cxnLst>
    <dgm:cxn modelId="{4BF6BC01-628C-4D43-87E9-4BD80864E8A9}" type="presOf" srcId="{ED7FC60F-8D43-4693-B310-AD16DDFB76B7}" destId="{039487EF-040D-438B-82DC-B808E618BA28}" srcOrd="0" destOrd="0" presId="urn:microsoft.com/office/officeart/2018/2/layout/IconLabelDescriptionList"/>
    <dgm:cxn modelId="{178F080A-071A-4FAE-B2C5-37DC9993831B}" srcId="{305DEAC2-FC3D-43F3-8BBE-ECE1DE77003B}" destId="{7B4A1A3F-E9F3-477B-8C38-3EC3CF17AE12}" srcOrd="0" destOrd="0" parTransId="{F01215D4-89F0-4A6C-A175-5259765B532B}" sibTransId="{AD0FC92E-EFFF-4559-BF45-A293AC2B8675}"/>
    <dgm:cxn modelId="{AFE80016-EC44-42A8-9BB3-A2CE394C2DE4}" type="presOf" srcId="{305DEAC2-FC3D-43F3-8BBE-ECE1DE77003B}" destId="{1753CA3C-8782-42EB-869E-DE2C6CCD8ECE}" srcOrd="0" destOrd="0" presId="urn:microsoft.com/office/officeart/2018/2/layout/IconLabelDescriptionList"/>
    <dgm:cxn modelId="{21750A19-7FED-4A2A-AD8D-58225F3191EE}" type="presOf" srcId="{532CEECB-1BE0-479E-B554-D561099515D0}" destId="{039487EF-040D-438B-82DC-B808E618BA28}" srcOrd="0" destOrd="2" presId="urn:microsoft.com/office/officeart/2018/2/layout/IconLabelDescriptionList"/>
    <dgm:cxn modelId="{4CC5F32E-1184-4E4A-8154-D2EEFA5BA657}" type="presOf" srcId="{7B4A1A3F-E9F3-477B-8C38-3EC3CF17AE12}" destId="{60FE6B29-A470-4AB9-8A1A-4106A3F25BB7}" srcOrd="0" destOrd="0" presId="urn:microsoft.com/office/officeart/2018/2/layout/IconLabelDescriptionList"/>
    <dgm:cxn modelId="{DD5CBD32-111B-405D-BFC7-C0E2A64E9E76}" type="presOf" srcId="{82DD931E-AB12-405E-9717-CB525F445AFA}" destId="{039487EF-040D-438B-82DC-B808E618BA28}" srcOrd="0" destOrd="3" presId="urn:microsoft.com/office/officeart/2018/2/layout/IconLabelDescriptionList"/>
    <dgm:cxn modelId="{B6645D5D-0C4F-497D-8A60-B86BF5E2AB96}" srcId="{61BED522-6A64-4F49-8989-46AD0A225CE5}" destId="{532CEECB-1BE0-479E-B554-D561099515D0}" srcOrd="2" destOrd="0" parTransId="{323C6458-2E9B-4B41-AD2A-1E20CCFE89D4}" sibTransId="{749DCFE7-5AF6-4F1F-BDB6-219DD3DC6D6F}"/>
    <dgm:cxn modelId="{0F5F784B-7679-4AC0-A68F-5B0718FF33B9}" type="presOf" srcId="{5E3CE7DC-8C6E-4B3C-B7BD-1EF8050C9AC0}" destId="{039487EF-040D-438B-82DC-B808E618BA28}" srcOrd="0" destOrd="1" presId="urn:microsoft.com/office/officeart/2018/2/layout/IconLabelDescriptionList"/>
    <dgm:cxn modelId="{6CC97C87-570C-4954-A9F1-579E0FA3CA94}" srcId="{61BED522-6A64-4F49-8989-46AD0A225CE5}" destId="{82DD931E-AB12-405E-9717-CB525F445AFA}" srcOrd="3" destOrd="0" parTransId="{59F33636-1379-416E-8156-3D7293D74877}" sibTransId="{EA126F1F-DC86-44C3-B9AC-A870CF224B5D}"/>
    <dgm:cxn modelId="{69532591-2137-455C-9DB8-2F7C44B599E2}" type="presOf" srcId="{61BED522-6A64-4F49-8989-46AD0A225CE5}" destId="{982FCFBE-FB30-49C0-8125-ABB3C41A52D8}" srcOrd="0" destOrd="0" presId="urn:microsoft.com/office/officeart/2018/2/layout/IconLabelDescriptionList"/>
    <dgm:cxn modelId="{4EEE1E93-37B7-46E8-A681-760AEEA4166A}" srcId="{61BED522-6A64-4F49-8989-46AD0A225CE5}" destId="{5E3CE7DC-8C6E-4B3C-B7BD-1EF8050C9AC0}" srcOrd="1" destOrd="0" parTransId="{0E842A7F-49BD-404E-8E1D-9A4CA26340FF}" sibTransId="{35E7C05A-86F7-48DB-B37B-FE6ECDEF8A3C}"/>
    <dgm:cxn modelId="{329B9FAD-0BAE-4988-80F5-C2C5D568A98B}" srcId="{61BED522-6A64-4F49-8989-46AD0A225CE5}" destId="{C717BE12-E379-4AFD-8F37-EEB74FD34028}" srcOrd="4" destOrd="0" parTransId="{04F3DB64-25F0-4F43-B5E7-108542129DDC}" sibTransId="{CC3B16E5-C664-4EE5-99F1-E4C74191C600}"/>
    <dgm:cxn modelId="{051047C5-9C67-49B4-81E2-52BB1617F372}" srcId="{61BED522-6A64-4F49-8989-46AD0A225CE5}" destId="{ED7FC60F-8D43-4693-B310-AD16DDFB76B7}" srcOrd="0" destOrd="0" parTransId="{F7669CF8-42E0-451A-9492-CF5BDA98BD5C}" sibTransId="{79323DB6-1FEC-4BD4-B857-249CC72FB52A}"/>
    <dgm:cxn modelId="{483FFED3-A02B-4992-A50C-BCC4C5F787AE}" srcId="{305DEAC2-FC3D-43F3-8BBE-ECE1DE77003B}" destId="{61BED522-6A64-4F49-8989-46AD0A225CE5}" srcOrd="1" destOrd="0" parTransId="{416DCF6D-10C3-4B3E-A549-A571EE4F83A2}" sibTransId="{0ED73306-533C-4738-9804-F7B21971686D}"/>
    <dgm:cxn modelId="{1A6117E3-60EC-4A79-9C6C-E62D025D1D57}" type="presOf" srcId="{C717BE12-E379-4AFD-8F37-EEB74FD34028}" destId="{039487EF-040D-438B-82DC-B808E618BA28}" srcOrd="0" destOrd="4" presId="urn:microsoft.com/office/officeart/2018/2/layout/IconLabelDescriptionList"/>
    <dgm:cxn modelId="{C5D39D3B-7A51-4072-8A7D-3BE6069AEC78}" type="presParOf" srcId="{1753CA3C-8782-42EB-869E-DE2C6CCD8ECE}" destId="{B046D3BC-8CA1-47F9-B2B8-BAAF5EC93908}" srcOrd="0" destOrd="0" presId="urn:microsoft.com/office/officeart/2018/2/layout/IconLabelDescriptionList"/>
    <dgm:cxn modelId="{DD49F238-5FA2-4004-ABE0-0C6AF3B1C2D5}" type="presParOf" srcId="{B046D3BC-8CA1-47F9-B2B8-BAAF5EC93908}" destId="{CD38EBCD-1D1F-4D30-A447-21261A39DDC4}" srcOrd="0" destOrd="0" presId="urn:microsoft.com/office/officeart/2018/2/layout/IconLabelDescriptionList"/>
    <dgm:cxn modelId="{F5D7A239-BA87-43C4-8027-CC595EF4CBFD}" type="presParOf" srcId="{B046D3BC-8CA1-47F9-B2B8-BAAF5EC93908}" destId="{4EBC3273-E820-41F2-9995-5DD6E6A1B772}" srcOrd="1" destOrd="0" presId="urn:microsoft.com/office/officeart/2018/2/layout/IconLabelDescriptionList"/>
    <dgm:cxn modelId="{F06C8622-01E7-495B-919C-18A6D4906146}" type="presParOf" srcId="{B046D3BC-8CA1-47F9-B2B8-BAAF5EC93908}" destId="{60FE6B29-A470-4AB9-8A1A-4106A3F25BB7}" srcOrd="2" destOrd="0" presId="urn:microsoft.com/office/officeart/2018/2/layout/IconLabelDescriptionList"/>
    <dgm:cxn modelId="{2C512C3B-8FC3-4D53-A039-633EE70DB5F0}" type="presParOf" srcId="{B046D3BC-8CA1-47F9-B2B8-BAAF5EC93908}" destId="{3BFA478D-95B1-465B-8F28-23E0EEA800AE}" srcOrd="3" destOrd="0" presId="urn:microsoft.com/office/officeart/2018/2/layout/IconLabelDescriptionList"/>
    <dgm:cxn modelId="{B123E60B-8CF7-417C-A483-033D0E0955CC}" type="presParOf" srcId="{B046D3BC-8CA1-47F9-B2B8-BAAF5EC93908}" destId="{C869B508-0DE4-4006-B094-7791CE24FC84}" srcOrd="4" destOrd="0" presId="urn:microsoft.com/office/officeart/2018/2/layout/IconLabelDescriptionList"/>
    <dgm:cxn modelId="{26CB0A5B-6DD0-4CFF-8168-3613E9D6BB15}" type="presParOf" srcId="{1753CA3C-8782-42EB-869E-DE2C6CCD8ECE}" destId="{93D30FBD-D9D3-4A33-B69B-69A278323873}" srcOrd="1" destOrd="0" presId="urn:microsoft.com/office/officeart/2018/2/layout/IconLabelDescriptionList"/>
    <dgm:cxn modelId="{93178BEB-B296-4D1C-B670-7D1095BE26C4}" type="presParOf" srcId="{1753CA3C-8782-42EB-869E-DE2C6CCD8ECE}" destId="{1322B842-3EF4-45ED-B5A9-59ED1C4637D4}" srcOrd="2" destOrd="0" presId="urn:microsoft.com/office/officeart/2018/2/layout/IconLabelDescriptionList"/>
    <dgm:cxn modelId="{61501C55-B94D-4D57-8684-587E8EE3230B}" type="presParOf" srcId="{1322B842-3EF4-45ED-B5A9-59ED1C4637D4}" destId="{BF46D296-F0A6-424B-B3ED-5020718CADB7}" srcOrd="0" destOrd="0" presId="urn:microsoft.com/office/officeart/2018/2/layout/IconLabelDescriptionList"/>
    <dgm:cxn modelId="{44C29871-705E-467D-B2D6-DAAAD4825E43}" type="presParOf" srcId="{1322B842-3EF4-45ED-B5A9-59ED1C4637D4}" destId="{177B3FDC-8D49-495C-B297-AB0BB21B80A8}" srcOrd="1" destOrd="0" presId="urn:microsoft.com/office/officeart/2018/2/layout/IconLabelDescriptionList"/>
    <dgm:cxn modelId="{8A5FC511-BFCC-462B-A449-8D3A47C5DD73}" type="presParOf" srcId="{1322B842-3EF4-45ED-B5A9-59ED1C4637D4}" destId="{982FCFBE-FB30-49C0-8125-ABB3C41A52D8}" srcOrd="2" destOrd="0" presId="urn:microsoft.com/office/officeart/2018/2/layout/IconLabelDescriptionList"/>
    <dgm:cxn modelId="{3E1706A2-AD51-45FB-8376-513A404ED6BF}" type="presParOf" srcId="{1322B842-3EF4-45ED-B5A9-59ED1C4637D4}" destId="{8EDE6983-7CB3-4CFD-9157-6F1AF9C49DB0}" srcOrd="3" destOrd="0" presId="urn:microsoft.com/office/officeart/2018/2/layout/IconLabelDescriptionList"/>
    <dgm:cxn modelId="{5F44BAA9-560A-4AC6-9587-25BC5AFC80D6}" type="presParOf" srcId="{1322B842-3EF4-45ED-B5A9-59ED1C4637D4}" destId="{039487EF-040D-438B-82DC-B808E618BA2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7DE10-0654-4243-AFDD-45E98A57D1E4}">
      <dsp:nvSpPr>
        <dsp:cNvPr id="0" name=""/>
        <dsp:cNvSpPr/>
      </dsp:nvSpPr>
      <dsp:spPr>
        <a:xfrm>
          <a:off x="290883" y="273013"/>
          <a:ext cx="943226" cy="94322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34B2E-CBB9-48D7-BF4C-DCF57E40D1A1}">
      <dsp:nvSpPr>
        <dsp:cNvPr id="0" name=""/>
        <dsp:cNvSpPr/>
      </dsp:nvSpPr>
      <dsp:spPr>
        <a:xfrm>
          <a:off x="488960" y="471091"/>
          <a:ext cx="547071" cy="547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C5CE18-7040-454C-B8A7-312508B481BB}">
      <dsp:nvSpPr>
        <dsp:cNvPr id="0" name=""/>
        <dsp:cNvSpPr/>
      </dsp:nvSpPr>
      <dsp:spPr>
        <a:xfrm>
          <a:off x="1436229" y="476335"/>
          <a:ext cx="2223319" cy="94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Serves as PLDO for the aerial ignition supervisor. PLDO may have collateral duties as the HMGB. </a:t>
          </a:r>
        </a:p>
      </dsp:txBody>
      <dsp:txXfrm>
        <a:off x="1436229" y="476335"/>
        <a:ext cx="2223319" cy="943226"/>
      </dsp:txXfrm>
    </dsp:sp>
    <dsp:sp modelId="{66941777-8380-4D83-8559-B57801D8417D}">
      <dsp:nvSpPr>
        <dsp:cNvPr id="0" name=""/>
        <dsp:cNvSpPr/>
      </dsp:nvSpPr>
      <dsp:spPr>
        <a:xfrm>
          <a:off x="4046945" y="273013"/>
          <a:ext cx="943226" cy="94322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F1D78-49A9-4E85-B49C-7666321BE976}">
      <dsp:nvSpPr>
        <dsp:cNvPr id="0" name=""/>
        <dsp:cNvSpPr/>
      </dsp:nvSpPr>
      <dsp:spPr>
        <a:xfrm>
          <a:off x="4245023" y="471091"/>
          <a:ext cx="547071" cy="547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D01260-1EB2-401A-94BC-6F590F653591}">
      <dsp:nvSpPr>
        <dsp:cNvPr id="0" name=""/>
        <dsp:cNvSpPr/>
      </dsp:nvSpPr>
      <dsp:spPr>
        <a:xfrm>
          <a:off x="5122857" y="372458"/>
          <a:ext cx="2223319" cy="94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Briefs pilot and identifies safety requirements at the operations briefing. </a:t>
          </a:r>
        </a:p>
      </dsp:txBody>
      <dsp:txXfrm>
        <a:off x="5122857" y="372458"/>
        <a:ext cx="2223319" cy="943226"/>
      </dsp:txXfrm>
    </dsp:sp>
    <dsp:sp modelId="{0624B846-E23E-4E14-9E52-5406E362B7C6}">
      <dsp:nvSpPr>
        <dsp:cNvPr id="0" name=""/>
        <dsp:cNvSpPr/>
      </dsp:nvSpPr>
      <dsp:spPr>
        <a:xfrm>
          <a:off x="7803008" y="273013"/>
          <a:ext cx="943226" cy="94322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D4D49-B44D-4BEA-8DB6-E4D5D39952BF}">
      <dsp:nvSpPr>
        <dsp:cNvPr id="0" name=""/>
        <dsp:cNvSpPr/>
      </dsp:nvSpPr>
      <dsp:spPr>
        <a:xfrm>
          <a:off x="8001085" y="471091"/>
          <a:ext cx="547071" cy="547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EF4F9-1957-4035-ABA2-219100B9F55C}">
      <dsp:nvSpPr>
        <dsp:cNvPr id="0" name=""/>
        <dsp:cNvSpPr/>
      </dsp:nvSpPr>
      <dsp:spPr>
        <a:xfrm>
          <a:off x="8872467" y="491333"/>
          <a:ext cx="2956859" cy="94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Monitors overall operation and provides information on aerial safety procedures to be used by the aerial ignition supervisor. </a:t>
          </a:r>
        </a:p>
      </dsp:txBody>
      <dsp:txXfrm>
        <a:off x="8872467" y="491333"/>
        <a:ext cx="2956859" cy="943226"/>
      </dsp:txXfrm>
    </dsp:sp>
    <dsp:sp modelId="{CC2C7A6D-D030-4FE4-87B1-21ADBCF39A70}">
      <dsp:nvSpPr>
        <dsp:cNvPr id="0" name=""/>
        <dsp:cNvSpPr/>
      </dsp:nvSpPr>
      <dsp:spPr>
        <a:xfrm>
          <a:off x="290883" y="2085740"/>
          <a:ext cx="943226" cy="94322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629689-B79B-4FCA-8259-EA85CF0F975C}">
      <dsp:nvSpPr>
        <dsp:cNvPr id="0" name=""/>
        <dsp:cNvSpPr/>
      </dsp:nvSpPr>
      <dsp:spPr>
        <a:xfrm>
          <a:off x="488960" y="2283818"/>
          <a:ext cx="547071" cy="547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7C422D-D813-43D9-89FF-897E36371986}">
      <dsp:nvSpPr>
        <dsp:cNvPr id="0" name=""/>
        <dsp:cNvSpPr/>
      </dsp:nvSpPr>
      <dsp:spPr>
        <a:xfrm>
          <a:off x="1424646" y="2189910"/>
          <a:ext cx="2223319" cy="94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Prepares, installs, operates, maintains, and cares for the PSD. </a:t>
          </a:r>
        </a:p>
      </dsp:txBody>
      <dsp:txXfrm>
        <a:off x="1424646" y="2189910"/>
        <a:ext cx="2223319" cy="943226"/>
      </dsp:txXfrm>
    </dsp:sp>
    <dsp:sp modelId="{C5C51A4B-8B9E-4CEA-8DC3-ED766A18DC3A}">
      <dsp:nvSpPr>
        <dsp:cNvPr id="0" name=""/>
        <dsp:cNvSpPr/>
      </dsp:nvSpPr>
      <dsp:spPr>
        <a:xfrm>
          <a:off x="4046945" y="2085740"/>
          <a:ext cx="943226" cy="94322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FED06-54D8-49CF-8E2D-51901CFAE91B}">
      <dsp:nvSpPr>
        <dsp:cNvPr id="0" name=""/>
        <dsp:cNvSpPr/>
      </dsp:nvSpPr>
      <dsp:spPr>
        <a:xfrm>
          <a:off x="4245023" y="2283818"/>
          <a:ext cx="547071" cy="5470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1B4327-08EB-4937-9412-B896CCD2E290}">
      <dsp:nvSpPr>
        <dsp:cNvPr id="0" name=""/>
        <dsp:cNvSpPr/>
      </dsp:nvSpPr>
      <dsp:spPr>
        <a:xfrm>
          <a:off x="5123057" y="2362049"/>
          <a:ext cx="2744332" cy="94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Verifies for the aerial ignition supervisor that prescribed spacing of ignition is occurring and makes the necessary adjustments as directed. </a:t>
          </a:r>
        </a:p>
      </dsp:txBody>
      <dsp:txXfrm>
        <a:off x="5123057" y="2362049"/>
        <a:ext cx="2744332" cy="943226"/>
      </dsp:txXfrm>
    </dsp:sp>
    <dsp:sp modelId="{1E7A7B78-FE37-4F01-B653-FD14174EFE91}">
      <dsp:nvSpPr>
        <dsp:cNvPr id="0" name=""/>
        <dsp:cNvSpPr/>
      </dsp:nvSpPr>
      <dsp:spPr>
        <a:xfrm>
          <a:off x="8063514" y="2085740"/>
          <a:ext cx="943226" cy="94322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716C2D-3F22-49D7-9B3B-5D52B158B689}">
      <dsp:nvSpPr>
        <dsp:cNvPr id="0" name=""/>
        <dsp:cNvSpPr/>
      </dsp:nvSpPr>
      <dsp:spPr>
        <a:xfrm>
          <a:off x="8261591" y="2283818"/>
          <a:ext cx="547071" cy="5470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BE944-0695-48CD-A58C-88F1D9B6A470}">
      <dsp:nvSpPr>
        <dsp:cNvPr id="0" name=""/>
        <dsp:cNvSpPr/>
      </dsp:nvSpPr>
      <dsp:spPr>
        <a:xfrm>
          <a:off x="9120850" y="2085740"/>
          <a:ext cx="2399339" cy="94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Determines if malfunction occurs and acts accordingly. </a:t>
          </a:r>
        </a:p>
      </dsp:txBody>
      <dsp:txXfrm>
        <a:off x="9120850" y="2085740"/>
        <a:ext cx="2399339" cy="943226"/>
      </dsp:txXfrm>
    </dsp:sp>
    <dsp:sp modelId="{110ABD05-8FE2-464D-BC1F-45B35F699BF6}">
      <dsp:nvSpPr>
        <dsp:cNvPr id="0" name=""/>
        <dsp:cNvSpPr/>
      </dsp:nvSpPr>
      <dsp:spPr>
        <a:xfrm>
          <a:off x="290883" y="3898467"/>
          <a:ext cx="943226" cy="94322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40E3F-6CA3-478D-A313-C070167936C8}">
      <dsp:nvSpPr>
        <dsp:cNvPr id="0" name=""/>
        <dsp:cNvSpPr/>
      </dsp:nvSpPr>
      <dsp:spPr>
        <a:xfrm>
          <a:off x="488960" y="4096545"/>
          <a:ext cx="547071" cy="54707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6CDB-1B83-4FA6-95F1-DDA0FB150936}">
      <dsp:nvSpPr>
        <dsp:cNvPr id="0" name=""/>
        <dsp:cNvSpPr/>
      </dsp:nvSpPr>
      <dsp:spPr>
        <a:xfrm>
          <a:off x="1312890" y="3874519"/>
          <a:ext cx="4002842" cy="94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Communicates with the pilot and aerial ignition supervisor on all procedures associated with operation and/or emergencies occurring during the operation.</a:t>
          </a:r>
        </a:p>
      </dsp:txBody>
      <dsp:txXfrm>
        <a:off x="1312890" y="3874519"/>
        <a:ext cx="4002842" cy="943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8EBCD-1D1F-4D30-A447-21261A39DDC4}">
      <dsp:nvSpPr>
        <dsp:cNvPr id="0" name=""/>
        <dsp:cNvSpPr/>
      </dsp:nvSpPr>
      <dsp:spPr>
        <a:xfrm>
          <a:off x="775085" y="47869"/>
          <a:ext cx="1509048" cy="14760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FE6B29-A470-4AB9-8A1A-4106A3F25BB7}">
      <dsp:nvSpPr>
        <dsp:cNvPr id="0" name=""/>
        <dsp:cNvSpPr/>
      </dsp:nvSpPr>
      <dsp:spPr>
        <a:xfrm>
          <a:off x="775085" y="1700075"/>
          <a:ext cx="4311566" cy="83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The pilot will follow the ignition plan under the direction of the aerial ignition supervisor</a:t>
          </a:r>
          <a:r>
            <a:rPr lang="en-US" sz="1800" kern="1200" dirty="0"/>
            <a:t>.</a:t>
          </a:r>
        </a:p>
      </dsp:txBody>
      <dsp:txXfrm>
        <a:off x="775085" y="1700075"/>
        <a:ext cx="4311566" cy="831079"/>
      </dsp:txXfrm>
    </dsp:sp>
    <dsp:sp modelId="{C869B508-0DE4-4006-B094-7791CE24FC84}">
      <dsp:nvSpPr>
        <dsp:cNvPr id="0" name=""/>
        <dsp:cNvSpPr/>
      </dsp:nvSpPr>
      <dsp:spPr>
        <a:xfrm>
          <a:off x="775085" y="2613096"/>
          <a:ext cx="4311566" cy="1531838"/>
        </a:xfrm>
        <a:prstGeom prst="rect">
          <a:avLst/>
        </a:prstGeom>
        <a:noFill/>
        <a:ln>
          <a:noFill/>
        </a:ln>
        <a:effectLst/>
      </dsp:spPr>
      <dsp:style>
        <a:lnRef idx="0">
          <a:scrgbClr r="0" g="0" b="0"/>
        </a:lnRef>
        <a:fillRef idx="0">
          <a:scrgbClr r="0" g="0" b="0"/>
        </a:fillRef>
        <a:effectRef idx="0">
          <a:scrgbClr r="0" g="0" b="0"/>
        </a:effectRef>
        <a:fontRef idx="minor"/>
      </dsp:style>
    </dsp:sp>
    <dsp:sp modelId="{BF46D296-F0A6-424B-B3ED-5020718CADB7}">
      <dsp:nvSpPr>
        <dsp:cNvPr id="0" name=""/>
        <dsp:cNvSpPr/>
      </dsp:nvSpPr>
      <dsp:spPr>
        <a:xfrm>
          <a:off x="5841176" y="47869"/>
          <a:ext cx="1509048" cy="14760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2FCFBE-FB30-49C0-8125-ABB3C41A52D8}">
      <dsp:nvSpPr>
        <dsp:cNvPr id="0" name=""/>
        <dsp:cNvSpPr/>
      </dsp:nvSpPr>
      <dsp:spPr>
        <a:xfrm>
          <a:off x="5841176" y="1700075"/>
          <a:ext cx="4311566" cy="83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The pilot-in-Command is responsible for all matters related to</a:t>
          </a:r>
        </a:p>
      </dsp:txBody>
      <dsp:txXfrm>
        <a:off x="5841176" y="1700075"/>
        <a:ext cx="4311566" cy="831079"/>
      </dsp:txXfrm>
    </dsp:sp>
    <dsp:sp modelId="{039487EF-040D-438B-82DC-B808E618BA28}">
      <dsp:nvSpPr>
        <dsp:cNvPr id="0" name=""/>
        <dsp:cNvSpPr/>
      </dsp:nvSpPr>
      <dsp:spPr>
        <a:xfrm>
          <a:off x="5841176" y="2613096"/>
          <a:ext cx="4311566" cy="1531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 aircraft operations and safety</a:t>
          </a:r>
        </a:p>
        <a:p>
          <a:pPr marL="0" lvl="0" indent="0" algn="l" defTabSz="800100">
            <a:lnSpc>
              <a:spcPct val="90000"/>
            </a:lnSpc>
            <a:spcBef>
              <a:spcPct val="0"/>
            </a:spcBef>
            <a:spcAft>
              <a:spcPct val="35000"/>
            </a:spcAft>
            <a:buNone/>
          </a:pPr>
          <a:r>
            <a:rPr lang="en-US" sz="1800" kern="1200" dirty="0"/>
            <a:t>- weight and balance</a:t>
          </a:r>
        </a:p>
        <a:p>
          <a:pPr marL="0" lvl="0" indent="0" algn="l" defTabSz="800100">
            <a:lnSpc>
              <a:spcPct val="90000"/>
            </a:lnSpc>
            <a:spcBef>
              <a:spcPct val="0"/>
            </a:spcBef>
            <a:spcAft>
              <a:spcPct val="35000"/>
            </a:spcAft>
            <a:buNone/>
          </a:pPr>
          <a:r>
            <a:rPr lang="en-US" sz="1800" kern="1200" dirty="0"/>
            <a:t>- performance planning</a:t>
          </a:r>
        </a:p>
        <a:p>
          <a:pPr marL="0" lvl="0" indent="0" algn="l" defTabSz="800100">
            <a:lnSpc>
              <a:spcPct val="90000"/>
            </a:lnSpc>
            <a:spcBef>
              <a:spcPct val="0"/>
            </a:spcBef>
            <a:spcAft>
              <a:spcPct val="35000"/>
            </a:spcAft>
            <a:buNone/>
          </a:pPr>
          <a:r>
            <a:rPr lang="en-US" sz="1800" kern="1200" dirty="0"/>
            <a:t>- PSD installation oversight</a:t>
          </a:r>
        </a:p>
        <a:p>
          <a:pPr marL="0" lvl="0" indent="0" algn="l" defTabSz="800100">
            <a:lnSpc>
              <a:spcPct val="90000"/>
            </a:lnSpc>
            <a:spcBef>
              <a:spcPct val="0"/>
            </a:spcBef>
            <a:spcAft>
              <a:spcPct val="35000"/>
            </a:spcAft>
            <a:buNone/>
          </a:pPr>
          <a:r>
            <a:rPr lang="en-US" sz="1800" kern="1200" dirty="0"/>
            <a:t>- helicopter load calculation</a:t>
          </a:r>
        </a:p>
      </dsp:txBody>
      <dsp:txXfrm>
        <a:off x="5841176" y="2613096"/>
        <a:ext cx="4311566" cy="153183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A8327-AAD5-46C1-A94D-809B8AD0E74E}"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7BB65-A1CE-4D7F-91AF-9AB210C8F0F6}" type="slidenum">
              <a:rPr lang="en-US" smtClean="0"/>
              <a:t>‹#›</a:t>
            </a:fld>
            <a:endParaRPr lang="en-US"/>
          </a:p>
        </p:txBody>
      </p:sp>
    </p:spTree>
    <p:extLst>
      <p:ext uri="{BB962C8B-B14F-4D97-AF65-F5344CB8AC3E}">
        <p14:creationId xmlns:p14="http://schemas.microsoft.com/office/powerpoint/2010/main" val="884570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870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Aerostat Mark V – very similar to the Premo Mark III; the Mark V utilizes the same design concept and spheres as the Premo, but it weighs slightly less (93 lbs.). </a:t>
            </a:r>
            <a:r>
              <a:rPr lang="en-US" b="1" dirty="0"/>
              <a:t>New purchases of this device are unauthorized; all Aerostat Mark V devices should be removed from service by 2027.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Raindance R3 Aerial Incendiary Device (AID) – the R3 utilizes PSD capsules as opposed to spheres, the capsules are attached together in a string and are fed into the device. It can drop anywhere from 6 to 240 capsules per minute. The device does not utilize ethylene glycol (antifreeze) like other devices, it instead utilizes the developing companies own “Purple Incendiary Catalyst” to create the reaction and ignite the capsule. The device is more commonly utilized in Australia.</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7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dirty="0"/>
              <a:t>UAS ignition capabilities – </a:t>
            </a:r>
            <a:endParaRPr lang="en-US" sz="1200" dirty="0"/>
          </a:p>
          <a:p>
            <a:pPr marL="171450" indent="-171450">
              <a:lnSpc>
                <a:spcPct val="90000"/>
              </a:lnSpc>
              <a:spcAft>
                <a:spcPts val="600"/>
              </a:spcAft>
              <a:buFont typeface="Arial" panose="020B0604020202020204" pitchFamily="34" charset="0"/>
              <a:buChar char="•"/>
            </a:pPr>
            <a:r>
              <a:rPr lang="en-US" sz="1200" dirty="0"/>
              <a:t>30 minutes of flight time</a:t>
            </a:r>
          </a:p>
          <a:p>
            <a:pPr marL="171450" indent="-171450">
              <a:lnSpc>
                <a:spcPct val="90000"/>
              </a:lnSpc>
              <a:spcAft>
                <a:spcPts val="600"/>
              </a:spcAft>
              <a:buFont typeface="Arial" panose="020B0604020202020204" pitchFamily="34" charset="0"/>
              <a:buChar char="•"/>
            </a:pPr>
            <a:r>
              <a:rPr lang="en-US" sz="1200" dirty="0"/>
              <a:t>Range varies with topography and fuel type. 1-2 nautical miles easy answer</a:t>
            </a:r>
          </a:p>
          <a:p>
            <a:pPr indent="-228600">
              <a:lnSpc>
                <a:spcPct val="90000"/>
              </a:lnSpc>
              <a:spcAft>
                <a:spcPts val="600"/>
              </a:spcAft>
              <a:buFont typeface="Arial" panose="020B0604020202020204" pitchFamily="34" charset="0"/>
              <a:buChar char="•"/>
            </a:pPr>
            <a:r>
              <a:rPr lang="en-US" sz="1600" dirty="0"/>
              <a:t>The PSD device has the following features:</a:t>
            </a:r>
          </a:p>
          <a:p>
            <a:pPr lvl="1" indent="-228600">
              <a:lnSpc>
                <a:spcPct val="90000"/>
              </a:lnSpc>
              <a:spcAft>
                <a:spcPts val="600"/>
              </a:spcAft>
              <a:buFont typeface="Arial" panose="020B0604020202020204" pitchFamily="34" charset="0"/>
              <a:buChar char="•"/>
            </a:pPr>
            <a:r>
              <a:rPr lang="en-US" sz="1600" dirty="0"/>
              <a:t>Uses standard Dragon Egg ignition spheres and full-strength antifreeze.</a:t>
            </a:r>
          </a:p>
          <a:p>
            <a:pPr lvl="1" indent="-228600">
              <a:lnSpc>
                <a:spcPct val="90000"/>
              </a:lnSpc>
              <a:spcAft>
                <a:spcPts val="600"/>
              </a:spcAft>
              <a:buFont typeface="Arial" panose="020B0604020202020204" pitchFamily="34" charset="0"/>
              <a:buChar char="•"/>
            </a:pPr>
            <a:r>
              <a:rPr lang="en-US" sz="1600" dirty="0"/>
              <a:t>Current maximin load of 450 spheres, drop rate of up to 120 spheres per minute.</a:t>
            </a:r>
          </a:p>
          <a:p>
            <a:pPr lvl="1" indent="-228600">
              <a:lnSpc>
                <a:spcPct val="90000"/>
              </a:lnSpc>
              <a:spcAft>
                <a:spcPts val="600"/>
              </a:spcAft>
              <a:buFont typeface="Arial" panose="020B0604020202020204" pitchFamily="34" charset="0"/>
              <a:buChar char="•"/>
            </a:pPr>
            <a:r>
              <a:rPr lang="en-US" sz="1600" dirty="0"/>
              <a:t>Future system will see 1,000 sphere – 4,000 sphere hoppers and increased flight times. </a:t>
            </a:r>
            <a:endParaRPr lang="en-US" sz="1200" dirty="0"/>
          </a:p>
          <a:p>
            <a:r>
              <a:rPr lang="en-US" dirty="0"/>
              <a:t>Note: Contact regional UAS specialist for more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432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Complexity:</a:t>
            </a:r>
          </a:p>
          <a:p>
            <a:r>
              <a:rPr lang="en-US" dirty="0"/>
              <a:t>-PSD operations can be configured and completed anywhere (i.e., helibase, helispot, etc.) whereas helitorch operations require a larger area to support all the equipment and personnel. Helitorch operations also requires its operating area away from other aircraft and personnel to ensure the safety of all personnel and equipment involved. </a:t>
            </a:r>
          </a:p>
          <a:p>
            <a:r>
              <a:rPr lang="en-US" dirty="0"/>
              <a:t>- PSD requires 2 additional personnel for aerial ignitions, where as </a:t>
            </a:r>
            <a:r>
              <a:rPr lang="en-US" dirty="0" err="1"/>
              <a:t>helitorch</a:t>
            </a:r>
            <a:r>
              <a:rPr lang="en-US" dirty="0"/>
              <a:t> needs at minimum 3 personnel</a:t>
            </a:r>
          </a:p>
          <a:p>
            <a:r>
              <a:rPr lang="en-US" dirty="0"/>
              <a:t>-The quantity and volatility of hazmat utilized for PSD operations is substantially less than that of helitorch operations.</a:t>
            </a:r>
          </a:p>
          <a:p>
            <a:r>
              <a:rPr lang="en-US" b="1" dirty="0"/>
              <a:t>Improved Control:</a:t>
            </a:r>
          </a:p>
          <a:p>
            <a:r>
              <a:rPr lang="en-US" dirty="0"/>
              <a:t>-Aerial Ignitions Supervisor (AIS) and PLDO can assist the pilot with identifying and staying within unit boundaries, as well as provide immediate feedback to the pilot on sphere spacing. The AIS can also communicate with ground personnel in the event a sphere is observed crossing the unit boundaries.</a:t>
            </a:r>
          </a:p>
          <a:p>
            <a:r>
              <a:rPr lang="en-US" dirty="0"/>
              <a:t>-The PLDO can troubleshoot the device whereas if there is an issue with the helitorch the pilot will need to return to the helibase. </a:t>
            </a:r>
          </a:p>
          <a:p>
            <a:r>
              <a:rPr lang="en-US" dirty="0"/>
              <a:t>-Throughout the flight the PLDO can identify the quantity of spheres remaining and provide that information to the AIS and pilot. The pilot does not have an accurate way to gauge the amount of gel remaining in the helitorch. </a:t>
            </a:r>
          </a:p>
          <a:p>
            <a:r>
              <a:rPr lang="en-US" b="1" dirty="0"/>
              <a:t>Fire Behavior:</a:t>
            </a:r>
          </a:p>
          <a:p>
            <a:r>
              <a:rPr lang="en-US" b="1" dirty="0"/>
              <a:t>-</a:t>
            </a:r>
            <a:r>
              <a:rPr lang="en-US" b="0" dirty="0"/>
              <a:t>PSD spheres will fall through the canopy ( majority of the time), limiting damage to the canopy. All involved in PSD missions should recognize that as spheres drop; they may bounce and/or roll off ridges, rocks, etc.  With the helitorch operations the gel will not readily drop through the canopy and will likely ignite the canopy.</a:t>
            </a:r>
            <a:endParaRPr lang="en-US" b="1" dirty="0"/>
          </a:p>
          <a:p>
            <a:r>
              <a:rPr lang="en-US" b="1" dirty="0"/>
              <a:t>Lower Cost:</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PSD operations require less equipment and personnel to execute. Thereby making the initial startup and execution cost lower than helitorch operations. The PSD device also only utilizes spheres and glycol which are substantially cheaper compared to the use of fuel and mixing agent for helitorch.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066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Fire Behavior:</a:t>
            </a:r>
          </a:p>
          <a:p>
            <a:r>
              <a:rPr lang="en-US" b="0" dirty="0"/>
              <a:t>More of an understory burn</a:t>
            </a:r>
          </a:p>
          <a:p>
            <a:r>
              <a:rPr lang="en-US" b="0" dirty="0"/>
              <a:t>PSD is unable to replicate the fire intensity created by helitorch; </a:t>
            </a:r>
          </a:p>
          <a:p>
            <a:r>
              <a:rPr kumimoji="0" lang="en-US" sz="2400" b="1" i="0" u="none" strike="noStrike" kern="1200" cap="none" spc="0" normalizeH="0" baseline="0" noProof="0" dirty="0">
                <a:ln>
                  <a:noFill/>
                </a:ln>
                <a:solidFill>
                  <a:prstClr val="black"/>
                </a:solidFill>
                <a:effectLst/>
                <a:uLnTx/>
                <a:uFillTx/>
                <a:latin typeface="Verdana Pro Semibold" panose="020B0704030504040204" pitchFamily="34" charset="0"/>
                <a:ea typeface="Verdana" panose="020B0604030504040204" pitchFamily="34" charset="0"/>
                <a:cs typeface="+mn-cs"/>
              </a:rPr>
              <a:t>Risk Management</a:t>
            </a:r>
            <a:r>
              <a:rPr lang="en-US" b="1" dirty="0"/>
              <a:t>:</a:t>
            </a:r>
            <a:r>
              <a:rPr lang="en-US" b="0" dirty="0"/>
              <a:t> </a:t>
            </a:r>
          </a:p>
          <a:p>
            <a:r>
              <a:rPr lang="en-US" b="0" dirty="0"/>
              <a:t>In helitorch operations, typically the pilot is the only person on board the aircraft, whereas in PSD operations there may be up to 4 personnel on board – the pilot, aerial ignitions supervisor, qualified PLDO and PLDO trainee.</a:t>
            </a:r>
          </a:p>
          <a:p>
            <a:endParaRPr lang="en-US" b="0" dirty="0"/>
          </a:p>
          <a:p>
            <a:r>
              <a:rPr lang="en-US" b="0" dirty="0"/>
              <a:t>The PLDO could experience device malfunctions that may lead to a hang fire in the device (hang fires will be discussed later on in the course). If the PLDO is unable to extinguish the hang fire they may need to jettison the device from the aircraft. If required to do so there is a specific series of steps and communication protocol to follow. The steps required, size and weight of the device may make it difficult to jettison from the helicopter quickly. (Steps for jettisoning the device will be covered later in the course)</a:t>
            </a:r>
          </a:p>
          <a:p>
            <a:endParaRPr lang="en-US" b="0" dirty="0"/>
          </a:p>
          <a:p>
            <a:r>
              <a:rPr lang="en-US" b="0" dirty="0"/>
              <a:t>In the event of an emergency, it is essential for the safety of the PLDO that their outboard leg is brought inside the helicopter, the device is secured, separation from the device maintained, and a crash position established in the event of a hard or crash landing. Additional information on emergency procedures will be covered in Unit 7.</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994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2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PREREQUISITE REQUIRED TRAINING: </a:t>
            </a:r>
            <a:r>
              <a:rPr lang="en-US" dirty="0"/>
              <a:t>An Introduction to the National Incident Management System (IS-700) An Introduction to the Incident Command System (ICS-100) Wildland Fire Safety Training Annual Refresher (WFSTAR) (RT-130) Aviation Transport of Hazardous Material (A-110 – Triennially).</a:t>
            </a:r>
          </a:p>
          <a:p>
            <a:endParaRPr lang="en-US" dirty="0"/>
          </a:p>
          <a:p>
            <a:r>
              <a:rPr lang="en-US" b="1" dirty="0"/>
              <a:t>RE</a:t>
            </a:r>
            <a:r>
              <a:rPr lang="en-US" b="1" dirty="0">
                <a:highlight>
                  <a:srgbClr val="FFFF00"/>
                </a:highlight>
              </a:rPr>
              <a:t>QUIRED EXPERIENCE: </a:t>
            </a:r>
            <a:r>
              <a:rPr lang="en-US" sz="1800" b="0" i="0" u="none" strike="noStrike" baseline="0" dirty="0">
                <a:solidFill>
                  <a:srgbClr val="000000"/>
                </a:solidFill>
                <a:highlight>
                  <a:srgbClr val="FFFF00"/>
                </a:highlight>
                <a:latin typeface="Arial" panose="020B0604020202020204" pitchFamily="34" charset="0"/>
              </a:rPr>
              <a:t>Qualified Helicopter Crewmember</a:t>
            </a:r>
            <a:endParaRPr lang="en-US" b="1" dirty="0">
              <a:highlight>
                <a:srgbClr val="FFFF00"/>
              </a:highlight>
            </a:endParaRPr>
          </a:p>
          <a:p>
            <a:r>
              <a:rPr lang="en-US" b="1" dirty="0"/>
              <a:t>Test Requirements: </a:t>
            </a:r>
            <a:r>
              <a:rPr lang="en-US" b="0" dirty="0"/>
              <a:t>70% for passing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Task Book: </a:t>
            </a:r>
            <a:r>
              <a:rPr lang="en-US" b="0" dirty="0"/>
              <a:t>Completion of task book</a:t>
            </a:r>
            <a:endParaRPr lang="en-US" b="1" dirty="0"/>
          </a:p>
          <a:p>
            <a:r>
              <a:rPr lang="en-US" b="1" dirty="0"/>
              <a:t>Model Specific: </a:t>
            </a:r>
            <a:r>
              <a:rPr lang="en-US" dirty="0"/>
              <a:t>Additional model specific training is required on any device not covered in initial training. </a:t>
            </a:r>
          </a:p>
          <a:p>
            <a:endParaRPr lang="en-US" dirty="0"/>
          </a:p>
          <a:p>
            <a:r>
              <a:rPr lang="en-US" b="1" dirty="0"/>
              <a:t>Cross Training: </a:t>
            </a:r>
            <a:r>
              <a:rPr lang="en-US" dirty="0"/>
              <a:t>Device cross training will be documented on the </a:t>
            </a:r>
            <a:r>
              <a:rPr lang="en-US" i="1" dirty="0"/>
              <a:t>Aerial Ignition Device Additional Training </a:t>
            </a:r>
            <a:r>
              <a:rPr lang="en-US" dirty="0"/>
              <a:t>form found in PMS 501. This training may be completed in a classroom or in the field on a wildland or prescribed fire operation. A flight with the device to finalize additional device training is at the discretion of the instructor based on the PLDO’s knowledge and experience with PSD operations.</a:t>
            </a:r>
          </a:p>
          <a:p>
            <a:endParaRPr lang="en-US" dirty="0"/>
          </a:p>
          <a:p>
            <a:r>
              <a:rPr lang="en-US" b="1" dirty="0"/>
              <a:t>Currency: </a:t>
            </a:r>
            <a:r>
              <a:rPr lang="en-US" b="0" dirty="0"/>
              <a:t>To remain current and qualified as a PLDO, personnel will need to attend an annual RT9016 session </a:t>
            </a:r>
            <a:r>
              <a:rPr lang="en-US" b="0" u="sng" dirty="0"/>
              <a:t>AND</a:t>
            </a:r>
            <a:r>
              <a:rPr lang="en-US" b="0" dirty="0"/>
              <a:t> serve in the PLDO position at minimum once every three years</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88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become qualified for aerial ignition the pilot must be qualified for basic helicopter fire operations including recon and surveillance, helitack passenger transport and bucket operations. Each pilot must also complete the IAT </a:t>
            </a:r>
            <a:r>
              <a:rPr lang="en-US" i="1" dirty="0"/>
              <a:t>A-110 Aviation Transportation of Hazardous Materials </a:t>
            </a:r>
            <a:r>
              <a:rPr lang="en-US" i="0" dirty="0"/>
              <a:t>training online tri-annually</a:t>
            </a:r>
            <a:r>
              <a:rPr lang="en-US" i="1" dirty="0"/>
              <a:t>.</a:t>
            </a:r>
            <a:r>
              <a:rPr lang="en-US" dirty="0"/>
              <a:t> The pilot will then attend an initial PSD training (this training) and then may be give a verbal and/or flight maneuvers evaluation by a Helicopter Inspector Pilot (HIP).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26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aircraft will be inspected by an Aircraft Maintenance Inspector (AMI). All helicopters that will be used for PSD operations shall be equipped with a power source for the PSD device. Reference the wiring diagram in the aircraft contract and the PMS 501 for additional information.</a:t>
            </a:r>
          </a:p>
          <a:p>
            <a:endParaRPr lang="en-US" dirty="0"/>
          </a:p>
          <a:p>
            <a:r>
              <a:rPr lang="en-US" dirty="0"/>
              <a:t>PSD devices may be secured in the helicopter utilizing a belly strap or approved model specific hard points</a:t>
            </a:r>
            <a:r>
              <a:rPr lang="en-US" dirty="0">
                <a:highlight>
                  <a:srgbClr val="FFFF00"/>
                </a:highlight>
              </a:rPr>
              <a:t>. </a:t>
            </a:r>
            <a:r>
              <a:rPr lang="en-US" i="1" dirty="0">
                <a:highlight>
                  <a:srgbClr val="FFFF00"/>
                </a:highlight>
              </a:rPr>
              <a:t>If not using manufacturer’s belly strap systems, all other methods of securing the PSD device in the helicopter must be approved by an AMI.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76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a:t>
            </a:r>
            <a:r>
              <a:rPr lang="en-US" b="0" dirty="0"/>
              <a:t> All required forms are located in Appendix A of the PMS 501. Instructors should show students where to locate the required forms online for PSD operations and have copies of each form available for them to reference throughout the course. </a:t>
            </a:r>
          </a:p>
          <a:p>
            <a:r>
              <a:rPr lang="en-US" b="0" dirty="0">
                <a:solidFill>
                  <a:schemeClr val="accent1"/>
                </a:solidFill>
              </a:rPr>
              <a:t>https://www.nwcg.gov/publications/pms501</a:t>
            </a:r>
          </a:p>
          <a:p>
            <a:r>
              <a:rPr lang="en-US" b="0" dirty="0"/>
              <a:t>*If utilizing a PSD scenario for the course, have students complete either a prescribed or wildland fire org. chart.</a:t>
            </a:r>
          </a:p>
          <a:p>
            <a:endParaRPr lang="en-US" dirty="0"/>
          </a:p>
          <a:p>
            <a:r>
              <a:rPr lang="en-US" dirty="0"/>
              <a:t>Aerial ignition operations must be overseen by a qualified supervisor – for prescribed fire operations, only a Firing Boss (FIRB), a Type 1 or Type 2 Burn Boss</a:t>
            </a:r>
          </a:p>
          <a:p>
            <a:r>
              <a:rPr lang="en-US" dirty="0"/>
              <a:t> (RXB1 / RXB2) may direct aerial ignition operations. </a:t>
            </a:r>
          </a:p>
          <a:p>
            <a:endParaRPr lang="en-US" dirty="0"/>
          </a:p>
          <a:p>
            <a:r>
              <a:rPr lang="en-US" dirty="0"/>
              <a:t>Depending on the complexity of the aerial ignition operations, users may elect to add additional helibase or helispot management or support positions, this may include: HEBM, ABRO or others deemed necessary for the operation. </a:t>
            </a:r>
          </a:p>
          <a:p>
            <a:r>
              <a:rPr lang="en-US" dirty="0"/>
              <a:t>*A helibase manager is required anytime there are two or more helicopters operating out of the same location and/or assigned beyond one day.</a:t>
            </a:r>
          </a:p>
          <a:p>
            <a:endParaRPr lang="en-US" dirty="0"/>
          </a:p>
          <a:p>
            <a:r>
              <a:rPr lang="en-US" dirty="0"/>
              <a:t>Personnel working under NWCG positions shall follow the </a:t>
            </a:r>
            <a:r>
              <a:rPr lang="en-US" i="1" dirty="0"/>
              <a:t>Standards for Helicopter Operations </a:t>
            </a:r>
            <a:r>
              <a:rPr lang="en-US" dirty="0"/>
              <a:t>(NSHO) and specific agency fire and aviation qualification standards.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055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wildfire PSD operation, a Firing Boss, Operations Section Chief (OSC), Division/Group Supervisor (DIVS), Type 1 or Type 2 Burn Boss (RXB1 / RXB2) may direct aerial ignition operations.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complexity of the aerial ignition operations, users may elect to had additional helibase or helispot management or support positions to include: HEBM, ABRO or others deemed necessary for the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helibase manager is required anytime there are two or more helicopters operating out of the same location and/or assigned beyond one day.</a:t>
            </a:r>
          </a:p>
          <a:p>
            <a:endParaRPr lang="en-US" dirty="0"/>
          </a:p>
          <a:p>
            <a:r>
              <a:rPr lang="en-US" dirty="0"/>
              <a:t>Personnel working under NWCG positions shall follow the </a:t>
            </a:r>
            <a:r>
              <a:rPr lang="en-US" i="1" dirty="0"/>
              <a:t>Standards for Helicopter Operations </a:t>
            </a:r>
            <a:r>
              <a:rPr lang="en-US" dirty="0"/>
              <a:t>(NSHO) and specific agency fire and aviation qualification standards.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388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**Instructors are to customize the information in this slide for their specific location, classroom and training session information.  Below are bullets for consideration.</a:t>
            </a:r>
          </a:p>
          <a:p>
            <a:endParaRPr lang="en-US" b="1" dirty="0"/>
          </a:p>
          <a:p>
            <a:r>
              <a:rPr lang="en-US" b="1" dirty="0"/>
              <a:t>INSTRUCTOR NOTE: Each student will need to have either a hard copy or have downloaded the following documents prior to class:  </a:t>
            </a:r>
          </a:p>
          <a:p>
            <a:r>
              <a:rPr lang="en-US" b="1" i="1" dirty="0"/>
              <a:t>- </a:t>
            </a:r>
            <a:r>
              <a:rPr lang="en-US" b="0" i="1" dirty="0"/>
              <a:t>NWCG Standards for Aerial Ignition </a:t>
            </a:r>
            <a:r>
              <a:rPr lang="en-US" b="0" dirty="0"/>
              <a:t>guide PMS 501 and all required PSD forms</a:t>
            </a:r>
          </a:p>
          <a:p>
            <a:r>
              <a:rPr lang="en-US" b="1" dirty="0"/>
              <a:t>- </a:t>
            </a:r>
            <a:r>
              <a:rPr lang="en-US" b="0" dirty="0"/>
              <a:t>PSD device manual(s) for each device training is being provided on</a:t>
            </a:r>
          </a:p>
          <a:p>
            <a:r>
              <a:rPr lang="en-US" b="0" dirty="0"/>
              <a:t>- </a:t>
            </a:r>
            <a:r>
              <a:rPr lang="en-US" b="0" i="1" dirty="0"/>
              <a:t>Interagency Aviation Life Support Equipment Guide</a:t>
            </a:r>
            <a:endParaRPr lang="en-US" b="0" dirty="0"/>
          </a:p>
          <a:p>
            <a:endParaRPr lang="en-US" dirty="0"/>
          </a:p>
          <a:p>
            <a:r>
              <a:rPr lang="en-US" dirty="0"/>
              <a:t>*Instructors should consider having a mock scenario for students to engage with throughout the course; this could be a prescribed or wildland fire scenario. Provide students with a packet that includes: a completed MASP (prescribed or wildland fire), all PSD forms from </a:t>
            </a:r>
            <a:r>
              <a:rPr lang="en-US" b="0" dirty="0"/>
              <a:t>Appendix A of the PMS 501, a completed load calculation, manifest or information sheet with positions, names, weights, etc. for the PLDO to be able to complete all forms and manifests required for a PSD operation.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656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communication and Crew Resource Management (CRM) is critical in making this operation work safely and effectively.</a:t>
            </a:r>
          </a:p>
        </p:txBody>
      </p:sp>
      <p:sp>
        <p:nvSpPr>
          <p:cNvPr id="4" name="Slide Number Placeholder 3"/>
          <p:cNvSpPr>
            <a:spLocks noGrp="1"/>
          </p:cNvSpPr>
          <p:nvPr>
            <p:ph type="sldNum" sz="quarter" idx="5"/>
          </p:nvPr>
        </p:nvSpPr>
        <p:spPr/>
        <p:txBody>
          <a:bodyPr/>
          <a:lstStyle/>
          <a:p>
            <a:fld id="{AF07BB65-A1CE-4D7F-91AF-9AB210C8F0F6}" type="slidenum">
              <a:rPr lang="en-US" smtClean="0"/>
              <a:t>22</a:t>
            </a:fld>
            <a:endParaRPr lang="en-US"/>
          </a:p>
        </p:txBody>
      </p:sp>
    </p:spTree>
    <p:extLst>
      <p:ext uri="{BB962C8B-B14F-4D97-AF65-F5344CB8AC3E}">
        <p14:creationId xmlns:p14="http://schemas.microsoft.com/office/powerpoint/2010/main" val="13666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**Instructors are to customize the information in this slide for their specific location, classroom and training session information.  Below are bullets for consideration.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75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0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This</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unit</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will</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cover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history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progression</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PSD</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devices and the devices that are currently utilized in operations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859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inception of aerial ignition began in the late 1960s in western Australia. </a:t>
            </a:r>
            <a:r>
              <a:rPr lang="en-US" sz="1800" dirty="0">
                <a:effectLst/>
                <a:latin typeface="Times New Roman" panose="02020603050405020304" pitchFamily="18" charset="0"/>
                <a:ea typeface="Times New Roman" panose="02020603050405020304" pitchFamily="18" charset="0"/>
              </a:rPr>
              <a:t>The devices were developed to provide a method of igniting ground fuels, in a short time, on large acreage,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without</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causing</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undue</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damage</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over</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story.</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This</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method</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was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required</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cost</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effective, environmentally acceptable, and readily available.</a:t>
            </a:r>
          </a:p>
          <a:p>
            <a:r>
              <a:rPr lang="en-US" dirty="0"/>
              <a:t>Aerial ignition devices, which were first utilized with fixed wing aircraft, have been modified over the years to work on helicopter and unmanned aerial systems (UAS).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Pharmaceutical vials </a:t>
            </a:r>
            <a:r>
              <a:rPr lang="en-US" dirty="0"/>
              <a:t>– (1972) Pharmaceutical vials containing potassium permanganate were hand injected with glycol via syringe. This caused an exothermic reaction (like today’s spheres) and then dropped from the aircraft. Their irregular size made it difficult to put them in devices for more efficient use.</a:t>
            </a:r>
          </a:p>
          <a:p>
            <a:endParaRPr lang="en-US" dirty="0"/>
          </a:p>
          <a:p>
            <a:r>
              <a:rPr lang="en-US" b="1" dirty="0"/>
              <a:t>DAIDs </a:t>
            </a:r>
            <a:r>
              <a:rPr lang="en-US" dirty="0"/>
              <a:t>– 7” long device equipped with a 30 second safety fuse. </a:t>
            </a:r>
            <a:r>
              <a:rPr lang="en-US" b="0" i="0" dirty="0">
                <a:solidFill>
                  <a:srgbClr val="000000"/>
                </a:solidFill>
                <a:effectLst/>
                <a:highlight>
                  <a:srgbClr val="EEF1F3"/>
                </a:highlight>
                <a:latin typeface="Trebuchet MS" panose="020B0603020202020204" pitchFamily="34" charset="0"/>
              </a:rPr>
              <a:t>Both ends of each DAID were coated with a modified match head compound,  then a layer of high melting point wax to prevent accidental ignition when rubbing together in transit.</a:t>
            </a:r>
            <a:r>
              <a:rPr lang="en-US" dirty="0"/>
              <a:t> A helicopter crash in Australia in 1978 discontinued the use of DAIDS</a:t>
            </a:r>
          </a:p>
          <a:p>
            <a:r>
              <a:rPr lang="en-US" b="1" dirty="0"/>
              <a:t>Dispensers</a:t>
            </a:r>
            <a:r>
              <a:rPr lang="en-US" dirty="0"/>
              <a:t> – The Canadian Forest Service developed a more modern-day dispenser.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34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Alberta Department of Lands took the vials developed in Australia and altered them to be consistent sized spheres made of polystyrene. The new spheres also contained a consistent amount of potassium permanganate. In 1977 the Alberta Department of Lands worked with the Pacific Forest Research Center (PFRC) to develop the Mark II.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31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 </a:t>
            </a:r>
            <a:r>
              <a:rPr lang="en-US" dirty="0"/>
              <a:t>Refer students to the PMS 501, Chapter 3 – Approved Aerial Ignition Devices. Review the approved devices, agency manufactured or modified devices and aerial ignition device approval process in this chapter. </a:t>
            </a:r>
          </a:p>
          <a:p>
            <a:endParaRPr lang="en-US" dirty="0"/>
          </a:p>
          <a:p>
            <a:r>
              <a:rPr lang="en-US" sz="1800" dirty="0">
                <a:effectLst/>
                <a:latin typeface="Arial" panose="020B0604020202020204" pitchFamily="34" charset="0"/>
                <a:ea typeface="Arial" panose="020B0604020202020204" pitchFamily="34" charset="0"/>
              </a:rPr>
              <a:t>Regardless of the device utilized, the basic function of all PSD devices are the same;</a:t>
            </a:r>
            <a:r>
              <a:rPr lang="en-US" dirty="0"/>
              <a:t> the device injects undiluted ethylene glycol into a plastic sphere or capsule that contains a specific amount of potassium permanganate. The sphere or capsule is then ejected from the device, and after a time delay an exothermic reaction occurs, igniting the sphere. </a:t>
            </a:r>
          </a:p>
          <a:p>
            <a:endParaRPr lang="en-US" dirty="0"/>
          </a:p>
          <a:p>
            <a:r>
              <a:rPr lang="en-US" b="1" dirty="0"/>
              <a:t>Instructor Note: </a:t>
            </a:r>
            <a:r>
              <a:rPr lang="en-US" dirty="0"/>
              <a:t>The Raindance device utilizes capsules instead of spheres and does not utilize glycol. Additional information is covered on this device in slide 11.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98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Premo Mark III and the Red Dragon are the most common manned PSD devices currently being utilized.</a:t>
            </a:r>
          </a:p>
          <a:p>
            <a:endParaRPr lang="en-US" dirty="0"/>
          </a:p>
          <a:p>
            <a:r>
              <a:rPr lang="en-US" dirty="0"/>
              <a:t>Premo Mark III was developed in the early 1980s and approved for use in 1986</a:t>
            </a:r>
          </a:p>
          <a:p>
            <a:r>
              <a:rPr lang="en-US" dirty="0"/>
              <a:t>SEI Red Dragon was developed in the early 2000s; it was approved for use in 2009.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83F02-E1B5-45F5-A755-BBC320D7C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93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F522E-7E38-B638-E557-A7BB7760AF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19BDE3-C247-82E1-5F1E-2F2BD2139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82ADDB-7F55-274C-FFC6-5512CE456B9A}"/>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5" name="Footer Placeholder 4">
            <a:extLst>
              <a:ext uri="{FF2B5EF4-FFF2-40B4-BE49-F238E27FC236}">
                <a16:creationId xmlns:a16="http://schemas.microsoft.com/office/drawing/2014/main" id="{94DED69B-738B-B6BE-79AA-D15B3B78C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60990-6A62-9749-8D76-0BD51254E8DB}"/>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3997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AB7E-C29F-C625-8AD8-F8F0005863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BA7E40-0208-83AA-A2BF-BDED34F77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631C4-E4D0-7F40-661B-65F2C7D162F3}"/>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5" name="Footer Placeholder 4">
            <a:extLst>
              <a:ext uri="{FF2B5EF4-FFF2-40B4-BE49-F238E27FC236}">
                <a16:creationId xmlns:a16="http://schemas.microsoft.com/office/drawing/2014/main" id="{35946DCA-DBDD-F195-85A0-EB7235A82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2C246-CD7A-5011-97B5-3AE22BD100B9}"/>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152596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29380-54D2-0B6A-B5EE-6AD4D1B967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A9E48F-752F-D0A7-ABD1-35DAE703D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40672-F4CA-62C3-A8F2-593FFEAD7F66}"/>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5" name="Footer Placeholder 4">
            <a:extLst>
              <a:ext uri="{FF2B5EF4-FFF2-40B4-BE49-F238E27FC236}">
                <a16:creationId xmlns:a16="http://schemas.microsoft.com/office/drawing/2014/main" id="{B22D60CA-80A1-D41C-FF3E-EA6B6C533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EA0FC-6C27-DDB0-E0E4-389164DFD3D9}"/>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77396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F4A1-152A-EFAA-CF94-5822F3DEF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7C7FC-5174-B18E-C33B-640515F2E3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5AD30-8E8C-A625-02CF-1ACD3B699150}"/>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5" name="Footer Placeholder 4">
            <a:extLst>
              <a:ext uri="{FF2B5EF4-FFF2-40B4-BE49-F238E27FC236}">
                <a16:creationId xmlns:a16="http://schemas.microsoft.com/office/drawing/2014/main" id="{A389CC8F-AE92-AE5E-CD3E-72056B8FF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4FCC0-8896-F966-1753-CE11E4323362}"/>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343442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F5F6-598C-BAD3-31E7-6B337F33C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BFB62-150F-3583-A280-4653060B30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549C6-1B99-C49D-535D-FA83AD640253}"/>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5" name="Footer Placeholder 4">
            <a:extLst>
              <a:ext uri="{FF2B5EF4-FFF2-40B4-BE49-F238E27FC236}">
                <a16:creationId xmlns:a16="http://schemas.microsoft.com/office/drawing/2014/main" id="{2C5B7E19-D9B8-96F9-A793-D2A5CB60E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42BF4-00EF-17E1-9189-0D40D73F70FA}"/>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120261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CBE5D-53E1-869D-32F1-FF6FBF2C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F564B-C8F5-2083-CFD5-3EC2571B1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C76B22-67B8-BF61-E55E-FFD92BB13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DD5600-F9A4-0447-8B41-143E34EBF833}"/>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6" name="Footer Placeholder 5">
            <a:extLst>
              <a:ext uri="{FF2B5EF4-FFF2-40B4-BE49-F238E27FC236}">
                <a16:creationId xmlns:a16="http://schemas.microsoft.com/office/drawing/2014/main" id="{8C97BAD1-6E50-86FA-DD85-EA7388773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DF8F9-3216-42EC-9A6A-9906EC7630BD}"/>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2821539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3564-A761-28DE-7691-277434B5CB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E384A7-361A-CCFA-D51C-C4D09BF35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FA267-14EA-3761-09E4-ED0D137793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2AF2E6-DF88-1677-BA92-232D605202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67BF2-EFF5-DDB3-6E74-30A6E267B0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DB685-26F2-7361-08A0-10F3B45944F7}"/>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8" name="Footer Placeholder 7">
            <a:extLst>
              <a:ext uri="{FF2B5EF4-FFF2-40B4-BE49-F238E27FC236}">
                <a16:creationId xmlns:a16="http://schemas.microsoft.com/office/drawing/2014/main" id="{27675AA6-AB3E-62D0-FC1D-ACCAB509FA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5FA249-EE2E-6C9F-7662-CAD089683645}"/>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230481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CDEB-3FDF-BADF-267D-6817D52E1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C2844B-1742-03C6-38D9-429ABB46265C}"/>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4" name="Footer Placeholder 3">
            <a:extLst>
              <a:ext uri="{FF2B5EF4-FFF2-40B4-BE49-F238E27FC236}">
                <a16:creationId xmlns:a16="http://schemas.microsoft.com/office/drawing/2014/main" id="{438258C3-4B02-3A40-0AA1-4509AAD1DD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91C28D-03F4-A072-43C2-1A296941FC3C}"/>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172532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0F0291-D88E-7140-F858-874C04AACBC8}"/>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3" name="Footer Placeholder 2">
            <a:extLst>
              <a:ext uri="{FF2B5EF4-FFF2-40B4-BE49-F238E27FC236}">
                <a16:creationId xmlns:a16="http://schemas.microsoft.com/office/drawing/2014/main" id="{91A452AD-8353-E1EB-0552-94B4285006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4555CF-2F61-D44D-3414-95925CC2AB3D}"/>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3243964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D28A-F981-1D2E-62E7-B1E88718B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A58EF8-0B8E-8C42-05EF-5387A47AF4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C69950-205A-4300-F912-C05C29E90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8E0D9-6FFC-60DE-E4A4-47821EB0034C}"/>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6" name="Footer Placeholder 5">
            <a:extLst>
              <a:ext uri="{FF2B5EF4-FFF2-40B4-BE49-F238E27FC236}">
                <a16:creationId xmlns:a16="http://schemas.microsoft.com/office/drawing/2014/main" id="{0185787F-9C64-1FAE-E049-2086A9A35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ADD65-7202-CEE3-1C10-1A347BB68B8D}"/>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1346243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1C99-7468-8270-34EE-823CBA884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76017D-834B-2188-31D2-AF60488F57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CC5AD2-615B-EFD3-4553-D430D543C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DB34B-27B9-6D21-041A-2CDAECA1EE1A}"/>
              </a:ext>
            </a:extLst>
          </p:cNvPr>
          <p:cNvSpPr>
            <a:spLocks noGrp="1"/>
          </p:cNvSpPr>
          <p:nvPr>
            <p:ph type="dt" sz="half" idx="10"/>
          </p:nvPr>
        </p:nvSpPr>
        <p:spPr/>
        <p:txBody>
          <a:bodyPr/>
          <a:lstStyle/>
          <a:p>
            <a:fld id="{8676DF0F-18A2-44F0-9149-86455FE3CFC3}" type="datetimeFigureOut">
              <a:rPr lang="en-US" smtClean="0"/>
              <a:t>10/10/2025</a:t>
            </a:fld>
            <a:endParaRPr lang="en-US"/>
          </a:p>
        </p:txBody>
      </p:sp>
      <p:sp>
        <p:nvSpPr>
          <p:cNvPr id="6" name="Footer Placeholder 5">
            <a:extLst>
              <a:ext uri="{FF2B5EF4-FFF2-40B4-BE49-F238E27FC236}">
                <a16:creationId xmlns:a16="http://schemas.microsoft.com/office/drawing/2014/main" id="{51462529-7071-DEB7-7695-C10B70E6D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15CAC-3572-52B4-1141-970C3DFD372F}"/>
              </a:ext>
            </a:extLst>
          </p:cNvPr>
          <p:cNvSpPr>
            <a:spLocks noGrp="1"/>
          </p:cNvSpPr>
          <p:nvPr>
            <p:ph type="sldNum" sz="quarter" idx="12"/>
          </p:nvPr>
        </p:nvSpPr>
        <p:spPr/>
        <p:txBody>
          <a:bodyPr/>
          <a:lstStyle/>
          <a:p>
            <a:fld id="{02C0F020-9F22-461F-9DA4-458DBCF02F0F}" type="slidenum">
              <a:rPr lang="en-US" smtClean="0"/>
              <a:t>‹#›</a:t>
            </a:fld>
            <a:endParaRPr lang="en-US"/>
          </a:p>
        </p:txBody>
      </p:sp>
    </p:spTree>
    <p:extLst>
      <p:ext uri="{BB962C8B-B14F-4D97-AF65-F5344CB8AC3E}">
        <p14:creationId xmlns:p14="http://schemas.microsoft.com/office/powerpoint/2010/main" val="508530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6CA0F-07A2-A7F5-286F-7B1B1C6E9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0A3235-E172-3E02-14E1-32D2822E61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0E9CA-3503-8703-A2FB-DC7CCC0EE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6DF0F-18A2-44F0-9149-86455FE3CFC3}" type="datetimeFigureOut">
              <a:rPr lang="en-US" smtClean="0"/>
              <a:t>10/10/2025</a:t>
            </a:fld>
            <a:endParaRPr lang="en-US"/>
          </a:p>
        </p:txBody>
      </p:sp>
      <p:sp>
        <p:nvSpPr>
          <p:cNvPr id="5" name="Footer Placeholder 4">
            <a:extLst>
              <a:ext uri="{FF2B5EF4-FFF2-40B4-BE49-F238E27FC236}">
                <a16:creationId xmlns:a16="http://schemas.microsoft.com/office/drawing/2014/main" id="{C6470F84-EC12-2639-6258-72F730259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11AA9D-82F1-EB66-F554-93F871E81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0F020-9F22-461F-9DA4-458DBCF02F0F}" type="slidenum">
              <a:rPr lang="en-US" smtClean="0"/>
              <a:t>‹#›</a:t>
            </a:fld>
            <a:endParaRPr lang="en-US"/>
          </a:p>
        </p:txBody>
      </p:sp>
    </p:spTree>
    <p:extLst>
      <p:ext uri="{BB962C8B-B14F-4D97-AF65-F5344CB8AC3E}">
        <p14:creationId xmlns:p14="http://schemas.microsoft.com/office/powerpoint/2010/main" val="2394605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descr="Plastic Sphere Dispenser Operator.  Course code N9016.">
            <a:extLst>
              <a:ext uri="{FF2B5EF4-FFF2-40B4-BE49-F238E27FC236}">
                <a16:creationId xmlns:a16="http://schemas.microsoft.com/office/drawing/2014/main" id="{8167787A-5289-D3AD-D389-D171520CD4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Plastic Sphere Dispenser Operator N9016</a:t>
            </a:r>
          </a:p>
        </p:txBody>
      </p:sp>
      <p:pic>
        <p:nvPicPr>
          <p:cNvPr id="3" name="Picture 2" descr="A background photo of helicopter flying over a field of smoke. Department of Interior, Bureau of Land Management, USDA Forest Service, US Fish and Wildlife Service, and National Park Service Logos.">
            <a:extLst>
              <a:ext uri="{FF2B5EF4-FFF2-40B4-BE49-F238E27FC236}">
                <a16:creationId xmlns:a16="http://schemas.microsoft.com/office/drawing/2014/main" id="{1A285294-F9E1-CB6E-7221-5738477CD9D6}"/>
              </a:ext>
            </a:extLst>
          </p:cNvPr>
          <p:cNvPicPr>
            <a:picLocks noChangeAspect="1"/>
          </p:cNvPicPr>
          <p:nvPr/>
        </p:nvPicPr>
        <p:blipFill>
          <a:blip r:embed="rId3"/>
          <a:stretch>
            <a:fillRect/>
          </a:stretch>
        </p:blipFill>
        <p:spPr>
          <a:xfrm>
            <a:off x="618027" y="457200"/>
            <a:ext cx="10955945" cy="5943600"/>
          </a:xfrm>
          <a:prstGeom prst="rect">
            <a:avLst/>
          </a:prstGeom>
        </p:spPr>
      </p:pic>
    </p:spTree>
    <p:extLst>
      <p:ext uri="{BB962C8B-B14F-4D97-AF65-F5344CB8AC3E}">
        <p14:creationId xmlns:p14="http://schemas.microsoft.com/office/powerpoint/2010/main" val="1046579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E8E5A1-A9CE-0A4F-4EB1-6E1B6A074AF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Other versions of PSD Devices available.</a:t>
            </a:r>
          </a:p>
        </p:txBody>
      </p:sp>
      <p:pic>
        <p:nvPicPr>
          <p:cNvPr id="5" name="Picture 4" descr="Image of the Aerostat Mark 5 with a box of 1000 aerial ignition spheres.  This device while approved for operations, is not approved for continued purchase and must no longer be used after January 1, 2027.">
            <a:extLst>
              <a:ext uri="{FF2B5EF4-FFF2-40B4-BE49-F238E27FC236}">
                <a16:creationId xmlns:a16="http://schemas.microsoft.com/office/drawing/2014/main" id="{FB4DACDA-61AB-669D-6466-1291E8BB55CA}"/>
              </a:ext>
            </a:extLst>
          </p:cNvPr>
          <p:cNvPicPr>
            <a:picLocks noChangeAspect="1"/>
          </p:cNvPicPr>
          <p:nvPr/>
        </p:nvPicPr>
        <p:blipFill>
          <a:blip r:embed="rId3"/>
          <a:stretch>
            <a:fillRect/>
          </a:stretch>
        </p:blipFill>
        <p:spPr>
          <a:xfrm>
            <a:off x="1200488" y="632496"/>
            <a:ext cx="4895512" cy="4200508"/>
          </a:xfrm>
          <a:prstGeom prst="rect">
            <a:avLst/>
          </a:prstGeom>
        </p:spPr>
      </p:pic>
      <p:sp>
        <p:nvSpPr>
          <p:cNvPr id="8" name="TextBox 7">
            <a:extLst>
              <a:ext uri="{FF2B5EF4-FFF2-40B4-BE49-F238E27FC236}">
                <a16:creationId xmlns:a16="http://schemas.microsoft.com/office/drawing/2014/main" id="{BA851BF1-BEFD-1B54-C462-FC31C00DDD07}"/>
              </a:ext>
            </a:extLst>
          </p:cNvPr>
          <p:cNvSpPr txBox="1"/>
          <p:nvPr/>
        </p:nvSpPr>
        <p:spPr>
          <a:xfrm>
            <a:off x="1279413" y="4902065"/>
            <a:ext cx="4487976" cy="132343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Aerostat Mark V</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New purchases unauthorized, remove from service by 2027!</a:t>
            </a:r>
          </a:p>
        </p:txBody>
      </p:sp>
      <p:pic>
        <p:nvPicPr>
          <p:cNvPr id="6" name="Picture 5" descr="Image of the Raindance R3 aerial incendiary device.  Side view with the side panel removed to see the internal feed wheel.  In addition, the remote control pendant is shown.">
            <a:extLst>
              <a:ext uri="{FF2B5EF4-FFF2-40B4-BE49-F238E27FC236}">
                <a16:creationId xmlns:a16="http://schemas.microsoft.com/office/drawing/2014/main" id="{2DDDE799-66CC-6785-E5A3-30107604E30E}"/>
              </a:ext>
            </a:extLst>
          </p:cNvPr>
          <p:cNvPicPr>
            <a:picLocks noChangeAspect="1"/>
          </p:cNvPicPr>
          <p:nvPr/>
        </p:nvPicPr>
        <p:blipFill>
          <a:blip r:embed="rId4"/>
          <a:stretch>
            <a:fillRect/>
          </a:stretch>
        </p:blipFill>
        <p:spPr>
          <a:xfrm>
            <a:off x="6727710" y="286815"/>
            <a:ext cx="6596444" cy="4401693"/>
          </a:xfrm>
          <a:prstGeom prst="rect">
            <a:avLst/>
          </a:prstGeom>
        </p:spPr>
      </p:pic>
      <p:sp>
        <p:nvSpPr>
          <p:cNvPr id="7" name="TextBox 6">
            <a:extLst>
              <a:ext uri="{FF2B5EF4-FFF2-40B4-BE49-F238E27FC236}">
                <a16:creationId xmlns:a16="http://schemas.microsoft.com/office/drawing/2014/main" id="{D1887104-F537-C001-9E8A-30BCE64D4C43}"/>
              </a:ext>
            </a:extLst>
          </p:cNvPr>
          <p:cNvSpPr txBox="1"/>
          <p:nvPr/>
        </p:nvSpPr>
        <p:spPr>
          <a:xfrm>
            <a:off x="8347246" y="4560618"/>
            <a:ext cx="3915017" cy="861774"/>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n-cs"/>
              </a:rPr>
              <a:t>Raindance R3 Aerial Incendiary Device (AID)</a:t>
            </a:r>
          </a:p>
        </p:txBody>
      </p:sp>
    </p:spTree>
    <p:extLst>
      <p:ext uri="{BB962C8B-B14F-4D97-AF65-F5344CB8AC3E}">
        <p14:creationId xmlns:p14="http://schemas.microsoft.com/office/powerpoint/2010/main" val="155601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3DBCCA-C7A6-09BC-9567-C0C7A1E17BD2}"/>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mage of the IGNIS model of Unmanned aerial systems drone sitting in a field of dry grass with the a filled dragon egg hopper attached.  ">
            <a:extLst>
              <a:ext uri="{FF2B5EF4-FFF2-40B4-BE49-F238E27FC236}">
                <a16:creationId xmlns:a16="http://schemas.microsoft.com/office/drawing/2014/main" id="{EDDB3421-428E-2480-1A12-256E8A822A20}"/>
              </a:ext>
            </a:extLst>
          </p:cNvPr>
          <p:cNvPicPr>
            <a:picLocks noChangeAspect="1"/>
          </p:cNvPicPr>
          <p:nvPr/>
        </p:nvPicPr>
        <p:blipFill>
          <a:blip r:embed="rId3">
            <a:alphaModFix amt="40000"/>
          </a:blip>
          <a:srcRect l="15705" r="14984"/>
          <a:stretch/>
        </p:blipFill>
        <p:spPr>
          <a:xfrm>
            <a:off x="-170" y="10"/>
            <a:ext cx="8450317" cy="6857990"/>
          </a:xfrm>
          <a:prstGeom prst="rect">
            <a:avLst/>
          </a:prstGeom>
        </p:spPr>
      </p:pic>
      <p:sp>
        <p:nvSpPr>
          <p:cNvPr id="3" name="Title 2">
            <a:extLst>
              <a:ext uri="{FF2B5EF4-FFF2-40B4-BE49-F238E27FC236}">
                <a16:creationId xmlns:a16="http://schemas.microsoft.com/office/drawing/2014/main" id="{8B0D8548-3C7B-5FA8-D2CD-6D86F8F779C9}"/>
              </a:ext>
            </a:extLst>
          </p:cNvPr>
          <p:cNvSpPr txBox="1">
            <a:spLocks noGrp="1"/>
          </p:cNvSpPr>
          <p:nvPr>
            <p:ph type="title" idx="4294967295"/>
          </p:nvPr>
        </p:nvSpPr>
        <p:spPr>
          <a:xfrm>
            <a:off x="380421" y="3426542"/>
            <a:ext cx="2901398" cy="7262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j-lt"/>
                <a:ea typeface="+mj-ea"/>
                <a:cs typeface="+mj-cs"/>
              </a:rPr>
              <a:t>UAS - IGNIS</a:t>
            </a:r>
          </a:p>
        </p:txBody>
      </p:sp>
      <p:pic>
        <p:nvPicPr>
          <p:cNvPr id="4" name="Picture 3" descr="Image of the IGNIS model of unmanned aerail systems drone sitting in a paved parking lot with the dragon egg hopper filled, with ground vegitation on fire and smoke rising through the trees. This is an image taken at night.">
            <a:extLst>
              <a:ext uri="{FF2B5EF4-FFF2-40B4-BE49-F238E27FC236}">
                <a16:creationId xmlns:a16="http://schemas.microsoft.com/office/drawing/2014/main" id="{89C08FC3-FA69-9EB5-2E5F-839BF0182D82}"/>
              </a:ext>
            </a:extLst>
          </p:cNvPr>
          <p:cNvPicPr>
            <a:picLocks noChangeAspect="1"/>
          </p:cNvPicPr>
          <p:nvPr/>
        </p:nvPicPr>
        <p:blipFill>
          <a:blip r:embed="rId4"/>
          <a:srcRect l="26774" r="4540" b="2"/>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1425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59D8696-FAD7-924D-3CD9-75E5514688CF}"/>
              </a:ext>
            </a:extLst>
          </p:cNvPr>
          <p:cNvSpPr txBox="1">
            <a:spLocks noGrp="1"/>
          </p:cNvSpPr>
          <p:nvPr>
            <p:ph type="title" idx="4294967295"/>
          </p:nvPr>
        </p:nvSpPr>
        <p:spPr>
          <a:xfrm>
            <a:off x="2371011" y="246689"/>
            <a:ext cx="7772400"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PSD vs. Helitorch</a:t>
            </a:r>
          </a:p>
        </p:txBody>
      </p:sp>
      <p:sp>
        <p:nvSpPr>
          <p:cNvPr id="5" name="TextBox 4">
            <a:extLst>
              <a:ext uri="{FF2B5EF4-FFF2-40B4-BE49-F238E27FC236}">
                <a16:creationId xmlns:a16="http://schemas.microsoft.com/office/drawing/2014/main" id="{25F735AF-E357-F1FA-ADE1-A781F52FD218}"/>
              </a:ext>
            </a:extLst>
          </p:cNvPr>
          <p:cNvSpPr txBox="1"/>
          <p:nvPr/>
        </p:nvSpPr>
        <p:spPr>
          <a:xfrm>
            <a:off x="2209800" y="807646"/>
            <a:ext cx="77724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ADVANTAGES</a:t>
            </a:r>
          </a:p>
        </p:txBody>
      </p:sp>
      <p:sp>
        <p:nvSpPr>
          <p:cNvPr id="6" name="TextBox 5">
            <a:extLst>
              <a:ext uri="{FF2B5EF4-FFF2-40B4-BE49-F238E27FC236}">
                <a16:creationId xmlns:a16="http://schemas.microsoft.com/office/drawing/2014/main" id="{838E5022-5ABB-598A-E2E2-C61E999875F0}"/>
              </a:ext>
            </a:extLst>
          </p:cNvPr>
          <p:cNvSpPr txBox="1"/>
          <p:nvPr/>
        </p:nvSpPr>
        <p:spPr>
          <a:xfrm>
            <a:off x="455271" y="1685277"/>
            <a:ext cx="7772400" cy="12157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prstClr val="black"/>
                </a:solidFill>
                <a:effectLst/>
                <a:uLnTx/>
                <a:uFillTx/>
                <a:latin typeface="Verdana Pro Semibold" panose="020B0704030504040204" pitchFamily="34" charset="0"/>
                <a:ea typeface="Verdana" panose="020B0604030504040204" pitchFamily="34" charset="0"/>
                <a:cs typeface="+mn-cs"/>
              </a:rPr>
              <a:t>Less Complex</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Separate helibase not required</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Safer transport and handling</a:t>
            </a:r>
          </a:p>
        </p:txBody>
      </p:sp>
      <p:sp>
        <p:nvSpPr>
          <p:cNvPr id="7" name="TextBox 6">
            <a:extLst>
              <a:ext uri="{FF2B5EF4-FFF2-40B4-BE49-F238E27FC236}">
                <a16:creationId xmlns:a16="http://schemas.microsoft.com/office/drawing/2014/main" id="{2025A8D2-3709-445D-8A38-BFEC22464276}"/>
              </a:ext>
            </a:extLst>
          </p:cNvPr>
          <p:cNvSpPr txBox="1"/>
          <p:nvPr/>
        </p:nvSpPr>
        <p:spPr>
          <a:xfrm>
            <a:off x="455271" y="2909347"/>
            <a:ext cx="7772400"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prstClr val="black"/>
                </a:solidFill>
                <a:effectLst/>
                <a:uLnTx/>
                <a:uFillTx/>
                <a:latin typeface="Verdana Pro Semibold" panose="020B0704030504040204" pitchFamily="34" charset="0"/>
                <a:ea typeface="Verdana" panose="020B0604030504040204" pitchFamily="34" charset="0"/>
                <a:cs typeface="+mn-cs"/>
              </a:rPr>
              <a:t>Improved Control</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Aerial Ignitions Supervisor onboard the helicopter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PLDO to assess and address device issues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PLDO can monitor number of spheres</a:t>
            </a:r>
          </a:p>
        </p:txBody>
      </p:sp>
      <p:sp>
        <p:nvSpPr>
          <p:cNvPr id="9" name="TextBox 8">
            <a:extLst>
              <a:ext uri="{FF2B5EF4-FFF2-40B4-BE49-F238E27FC236}">
                <a16:creationId xmlns:a16="http://schemas.microsoft.com/office/drawing/2014/main" id="{4B8A945A-3518-7EA7-04B6-D0FD5E8CBE9A}"/>
              </a:ext>
            </a:extLst>
          </p:cNvPr>
          <p:cNvSpPr txBox="1"/>
          <p:nvPr/>
        </p:nvSpPr>
        <p:spPr>
          <a:xfrm>
            <a:off x="455271" y="4540563"/>
            <a:ext cx="7772400" cy="12157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prstClr val="black"/>
                </a:solidFill>
                <a:effectLst/>
                <a:uLnTx/>
                <a:uFillTx/>
                <a:latin typeface="Verdana Pro Semibold" panose="020B0704030504040204" pitchFamily="34" charset="0"/>
                <a:ea typeface="Verdana" panose="020B0604030504040204" pitchFamily="34" charset="0"/>
                <a:cs typeface="+mn-cs"/>
              </a:rPr>
              <a:t>Fire Behavior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Minimum damage to canopy</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Ability to lay long ignition lines</a:t>
            </a:r>
          </a:p>
        </p:txBody>
      </p:sp>
      <p:sp>
        <p:nvSpPr>
          <p:cNvPr id="11" name="TextBox 10">
            <a:extLst>
              <a:ext uri="{FF2B5EF4-FFF2-40B4-BE49-F238E27FC236}">
                <a16:creationId xmlns:a16="http://schemas.microsoft.com/office/drawing/2014/main" id="{93D0A39A-6D16-C59D-45BF-FB1012F17214}"/>
              </a:ext>
            </a:extLst>
          </p:cNvPr>
          <p:cNvSpPr txBox="1"/>
          <p:nvPr/>
        </p:nvSpPr>
        <p:spPr>
          <a:xfrm>
            <a:off x="455271" y="5768531"/>
            <a:ext cx="7772400"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prstClr val="black"/>
                </a:solidFill>
                <a:effectLst/>
                <a:uLnTx/>
                <a:uFillTx/>
                <a:latin typeface="Verdana Pro Semibold" panose="020B0704030504040204" pitchFamily="34" charset="0"/>
                <a:ea typeface="Verdana" panose="020B0604030504040204" pitchFamily="34" charset="0"/>
                <a:cs typeface="+mn-cs"/>
              </a:rPr>
              <a:t>Lower Cost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Less equipment and staff required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5" name="Picture 14" descr="A PLDO operating the red dragon PSD device in a helicopter.">
            <a:extLst>
              <a:ext uri="{FF2B5EF4-FFF2-40B4-BE49-F238E27FC236}">
                <a16:creationId xmlns:a16="http://schemas.microsoft.com/office/drawing/2014/main" id="{305B6A86-3714-A553-9140-5A31FBA8A8FE}"/>
              </a:ext>
            </a:extLst>
          </p:cNvPr>
          <p:cNvPicPr>
            <a:picLocks noChangeAspect="1"/>
          </p:cNvPicPr>
          <p:nvPr/>
        </p:nvPicPr>
        <p:blipFill rotWithShape="1">
          <a:blip r:embed="rId3">
            <a:extLst>
              <a:ext uri="{28A0092B-C50C-407E-A947-70E740481C1C}">
                <a14:useLocalDpi xmlns:a14="http://schemas.microsoft.com/office/drawing/2010/main" val="0"/>
              </a:ext>
            </a:extLst>
          </a:blip>
          <a:srcRect t="7502"/>
          <a:stretch/>
        </p:blipFill>
        <p:spPr>
          <a:xfrm>
            <a:off x="7018685" y="1844121"/>
            <a:ext cx="4868516" cy="4562061"/>
          </a:xfrm>
          <a:prstGeom prst="rect">
            <a:avLst/>
          </a:prstGeom>
        </p:spPr>
      </p:pic>
    </p:spTree>
    <p:extLst>
      <p:ext uri="{BB962C8B-B14F-4D97-AF65-F5344CB8AC3E}">
        <p14:creationId xmlns:p14="http://schemas.microsoft.com/office/powerpoint/2010/main" val="3663811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F357F72-95FE-86EE-DF45-FC05E5317D8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PSD vs. Helitorch Disadvantages</a:t>
            </a:r>
          </a:p>
        </p:txBody>
      </p:sp>
      <p:sp>
        <p:nvSpPr>
          <p:cNvPr id="2" name="TextBox 1">
            <a:extLst>
              <a:ext uri="{FF2B5EF4-FFF2-40B4-BE49-F238E27FC236}">
                <a16:creationId xmlns:a16="http://schemas.microsoft.com/office/drawing/2014/main" id="{C597DFBB-86A1-64B5-CC67-49038303FE93}"/>
              </a:ext>
            </a:extLst>
          </p:cNvPr>
          <p:cNvSpPr txBox="1"/>
          <p:nvPr/>
        </p:nvSpPr>
        <p:spPr>
          <a:xfrm>
            <a:off x="2371011" y="246689"/>
            <a:ext cx="77724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PSD vs. Helitorch</a:t>
            </a:r>
          </a:p>
        </p:txBody>
      </p:sp>
      <p:sp>
        <p:nvSpPr>
          <p:cNvPr id="4" name="TextBox 3">
            <a:extLst>
              <a:ext uri="{FF2B5EF4-FFF2-40B4-BE49-F238E27FC236}">
                <a16:creationId xmlns:a16="http://schemas.microsoft.com/office/drawing/2014/main" id="{FA6F1616-5A81-3D9E-A38C-A1A9A3EAAFBA}"/>
              </a:ext>
              <a:ext uri="{C183D7F6-B498-43B3-948B-1728B52AA6E4}">
                <adec:decorative xmlns:adec="http://schemas.microsoft.com/office/drawing/2017/decorative" val="0"/>
              </a:ext>
            </a:extLst>
          </p:cNvPr>
          <p:cNvSpPr txBox="1"/>
          <p:nvPr/>
        </p:nvSpPr>
        <p:spPr>
          <a:xfrm>
            <a:off x="2209800" y="877392"/>
            <a:ext cx="77724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DISADVANTAGES</a:t>
            </a:r>
          </a:p>
        </p:txBody>
      </p:sp>
      <p:sp>
        <p:nvSpPr>
          <p:cNvPr id="7" name="TextBox 6">
            <a:extLst>
              <a:ext uri="{FF2B5EF4-FFF2-40B4-BE49-F238E27FC236}">
                <a16:creationId xmlns:a16="http://schemas.microsoft.com/office/drawing/2014/main" id="{A3D9279D-7F6C-7F3D-8B5D-B4F6D58B3929}"/>
              </a:ext>
            </a:extLst>
          </p:cNvPr>
          <p:cNvSpPr txBox="1"/>
          <p:nvPr/>
        </p:nvSpPr>
        <p:spPr>
          <a:xfrm>
            <a:off x="497975" y="1954202"/>
            <a:ext cx="7772400"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prstClr val="black"/>
                </a:solidFill>
                <a:effectLst/>
                <a:uLnTx/>
                <a:uFillTx/>
                <a:latin typeface="Verdana Pro Semibold" panose="020B0704030504040204" pitchFamily="34" charset="0"/>
                <a:ea typeface="Verdana" panose="020B0604030504040204" pitchFamily="34" charset="0"/>
                <a:cs typeface="+mn-cs"/>
              </a:rPr>
              <a:t>Fire Behavior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Spheres burn for a short amount of time</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Ignition lines take longer to develop</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Cannot duplicate helitorch intensity</a:t>
            </a:r>
          </a:p>
        </p:txBody>
      </p:sp>
      <p:sp>
        <p:nvSpPr>
          <p:cNvPr id="8" name="TextBox 7">
            <a:extLst>
              <a:ext uri="{FF2B5EF4-FFF2-40B4-BE49-F238E27FC236}">
                <a16:creationId xmlns:a16="http://schemas.microsoft.com/office/drawing/2014/main" id="{3ED79EC6-D66D-C82F-AA0F-CD9FF8AF7904}"/>
              </a:ext>
            </a:extLst>
          </p:cNvPr>
          <p:cNvSpPr txBox="1"/>
          <p:nvPr/>
        </p:nvSpPr>
        <p:spPr>
          <a:xfrm>
            <a:off x="568734" y="3788158"/>
            <a:ext cx="7772400" cy="20467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dirty="0">
                <a:solidFill>
                  <a:prstClr val="black"/>
                </a:solidFill>
                <a:latin typeface="Verdana Pro Semibold" panose="020B0704030504040204" pitchFamily="34" charset="0"/>
                <a:ea typeface="Verdana" panose="020B0604030504040204" pitchFamily="34" charset="0"/>
              </a:rPr>
              <a:t>Risk Management</a:t>
            </a:r>
            <a:endParaRPr kumimoji="0" lang="en-US" sz="2400" b="1" i="0" u="none" strike="noStrike" kern="1200" cap="none" spc="0" normalizeH="0" baseline="0" noProof="0" dirty="0">
              <a:ln>
                <a:noFill/>
              </a:ln>
              <a:solidFill>
                <a:prstClr val="black"/>
              </a:solidFill>
              <a:effectLst/>
              <a:uLnTx/>
              <a:uFillTx/>
              <a:latin typeface="Verdana Pro Semibold" panose="020B0704030504040204" pitchFamily="34" charset="0"/>
              <a:ea typeface="Verdana" panose="020B0604030504040204" pitchFamily="34" charset="0"/>
              <a:cs typeface="+mn-cs"/>
            </a:endParaRP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Requires additional personnel on board</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Possibility for a hang fire in the device</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Device not easily jettisoned</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Difficult to secure in the event of an emergency</a:t>
            </a:r>
          </a:p>
        </p:txBody>
      </p:sp>
      <p:pic>
        <p:nvPicPr>
          <p:cNvPr id="6" name="Picture 5" descr="Image of helicopter with a helitorch attached dropped gelled fuel from the torch over a forested area on a prescribed burn unit.">
            <a:extLst>
              <a:ext uri="{FF2B5EF4-FFF2-40B4-BE49-F238E27FC236}">
                <a16:creationId xmlns:a16="http://schemas.microsoft.com/office/drawing/2014/main" id="{B93D6E77-C6C7-F7EF-A802-B59F76F02701}"/>
              </a:ext>
            </a:extLst>
          </p:cNvPr>
          <p:cNvPicPr>
            <a:picLocks noChangeAspect="1"/>
          </p:cNvPicPr>
          <p:nvPr/>
        </p:nvPicPr>
        <p:blipFill>
          <a:blip r:embed="rId3"/>
          <a:stretch>
            <a:fillRect/>
          </a:stretch>
        </p:blipFill>
        <p:spPr>
          <a:xfrm>
            <a:off x="8411892" y="1575955"/>
            <a:ext cx="3497071" cy="5195649"/>
          </a:xfrm>
          <a:prstGeom prst="ellipse">
            <a:avLst/>
          </a:prstGeom>
          <a:ln>
            <a:noFill/>
          </a:ln>
          <a:effectLst>
            <a:softEdge rad="112500"/>
          </a:effectLst>
        </p:spPr>
      </p:pic>
    </p:spTree>
    <p:extLst>
      <p:ext uri="{BB962C8B-B14F-4D97-AF65-F5344CB8AC3E}">
        <p14:creationId xmlns:p14="http://schemas.microsoft.com/office/powerpoint/2010/main" val="1526749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5DA1EFA2-8465-ED47-74F5-C4C1EBD9252B}"/>
              </a:ext>
            </a:extLst>
          </p:cNvPr>
          <p:cNvSpPr txBox="1">
            <a:spLocks noGrp="1"/>
          </p:cNvSpPr>
          <p:nvPr>
            <p:ph type="title" idx="4294967295"/>
          </p:nvPr>
        </p:nvSpPr>
        <p:spPr>
          <a:xfrm>
            <a:off x="1371599" y="294538"/>
            <a:ext cx="9895951" cy="10336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UNIT 2</a:t>
            </a:r>
            <a:b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b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PSD Training, Qualifications &amp; Responsibilities</a:t>
            </a:r>
          </a:p>
        </p:txBody>
      </p:sp>
      <p:sp>
        <p:nvSpPr>
          <p:cNvPr id="2" name="Content Placeholder 2">
            <a:extLst>
              <a:ext uri="{FF2B5EF4-FFF2-40B4-BE49-F238E27FC236}">
                <a16:creationId xmlns:a16="http://schemas.microsoft.com/office/drawing/2014/main" id="{B546E436-5633-5DE5-1C13-FB494408FD2D}"/>
              </a:ext>
            </a:extLst>
          </p:cNvPr>
          <p:cNvSpPr txBox="1">
            <a:spLocks/>
          </p:cNvSpPr>
          <p:nvPr/>
        </p:nvSpPr>
        <p:spPr>
          <a:xfrm>
            <a:off x="557670" y="1891970"/>
            <a:ext cx="11040772" cy="3683358"/>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ct val="50000"/>
              </a:spcAft>
              <a:buClrTx/>
              <a:buSzTx/>
              <a:buFontTx/>
              <a:buNone/>
              <a:tabLst/>
              <a:defRPr/>
            </a:pPr>
            <a:r>
              <a:rPr kumimoji="0" lang="en-US" altLang="en-US" sz="2800" b="1" i="0" u="sng" strike="noStrike" kern="1200" cap="none" spc="0" normalizeH="0" baseline="0" noProof="0" dirty="0">
                <a:ln>
                  <a:noFill/>
                </a:ln>
                <a:solidFill>
                  <a:prstClr val="black"/>
                </a:solidFill>
                <a:effectLst/>
                <a:uLnTx/>
                <a:uFillTx/>
                <a:latin typeface="Verdana Pro Semibold" panose="020B0704030504040204" pitchFamily="34" charset="0"/>
                <a:ea typeface="+mn-ea"/>
                <a:cs typeface="+mn-cs"/>
              </a:rPr>
              <a:t>Unit Objectives:</a:t>
            </a:r>
          </a:p>
          <a:p>
            <a:pPr marL="0" marR="0" lvl="0" indent="-228600" algn="l" defTabSz="914400" rtl="0" eaLnBrk="1" fontAlgn="auto" latinLnBrk="0" hangingPunct="1">
              <a:lnSpc>
                <a:spcPct val="90000"/>
              </a:lnSpc>
              <a:spcBef>
                <a:spcPts val="0"/>
              </a:spcBef>
              <a:spcAft>
                <a:spcPct val="50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Discuss PLDO training and qualifications requirements</a:t>
            </a:r>
          </a:p>
          <a:p>
            <a:pPr marL="0" marR="0" lvl="0" indent="-228600" algn="l" defTabSz="914400" rtl="0" eaLnBrk="1" fontAlgn="auto" latinLnBrk="0" hangingPunct="1">
              <a:lnSpc>
                <a:spcPct val="90000"/>
              </a:lnSpc>
              <a:spcBef>
                <a:spcPts val="0"/>
              </a:spcBef>
              <a:spcAft>
                <a:spcPct val="50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Identify aircraft and pilot carding procedures for PSD operations</a:t>
            </a:r>
          </a:p>
          <a:p>
            <a:pPr marL="0" marR="0" lvl="0" indent="-228600" algn="l" defTabSz="914400" rtl="0" eaLnBrk="1" fontAlgn="auto" latinLnBrk="0" hangingPunct="1">
              <a:lnSpc>
                <a:spcPct val="90000"/>
              </a:lnSpc>
              <a:spcBef>
                <a:spcPct val="20000"/>
              </a:spcBef>
              <a:spcAft>
                <a:spcPct val="50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Compare the differences in the PSD organization for prescribed fire and wildland fire</a:t>
            </a:r>
          </a:p>
          <a:p>
            <a:pPr marL="0" marR="0" lvl="0" indent="-228600" algn="l" defTabSz="914400" rtl="0" eaLnBrk="1" fontAlgn="auto" latinLnBrk="0" hangingPunct="1">
              <a:lnSpc>
                <a:spcPct val="90000"/>
              </a:lnSpc>
              <a:spcBef>
                <a:spcPct val="20000"/>
              </a:spcBef>
              <a:spcAft>
                <a:spcPct val="50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Explain identify </a:t>
            </a:r>
            <a:r>
              <a:rPr lang="en-US" altLang="en-US" sz="2600" dirty="0">
                <a:solidFill>
                  <a:prstClr val="black"/>
                </a:solidFill>
                <a:latin typeface="Calibri" panose="020F0502020204030204"/>
              </a:rPr>
              <a:t>PLDO</a:t>
            </a: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 position responsibilities </a:t>
            </a:r>
          </a:p>
        </p:txBody>
      </p:sp>
    </p:spTree>
    <p:extLst>
      <p:ext uri="{BB962C8B-B14F-4D97-AF65-F5344CB8AC3E}">
        <p14:creationId xmlns:p14="http://schemas.microsoft.com/office/powerpoint/2010/main" val="274420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3" name="Rectangle 22">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Rectangle 24">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E1EF32-29AA-A48C-5452-0C9BF0A3FC61}"/>
              </a:ext>
            </a:extLst>
          </p:cNvPr>
          <p:cNvSpPr txBox="1">
            <a:spLocks noGrp="1"/>
          </p:cNvSpPr>
          <p:nvPr>
            <p:ph type="title" idx="4294967295"/>
          </p:nvPr>
        </p:nvSpPr>
        <p:spPr>
          <a:xfrm>
            <a:off x="2784699" y="0"/>
            <a:ext cx="6259091" cy="9204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mj-ea"/>
                <a:cs typeface="+mj-cs"/>
              </a:rPr>
              <a:t>PLDO Training </a:t>
            </a:r>
            <a:r>
              <a:rPr kumimoji="0" lang="en-US" sz="3200" b="1" i="0" u="none" strike="noStrike" kern="1200" cap="none" spc="0" normalizeH="0" baseline="0" noProof="0" dirty="0">
                <a:ln>
                  <a:noFill/>
                </a:ln>
                <a:solidFill>
                  <a:schemeClr val="tx1"/>
                </a:solidFill>
                <a:effectLst/>
                <a:uLnTx/>
                <a:uFillTx/>
                <a:latin typeface="+mj-lt"/>
                <a:ea typeface="+mj-ea"/>
                <a:cs typeface="+mj-cs"/>
              </a:rPr>
              <a:t>Requirements</a:t>
            </a:r>
          </a:p>
        </p:txBody>
      </p:sp>
      <p:sp>
        <p:nvSpPr>
          <p:cNvPr id="4" name="Content Placeholder 2">
            <a:extLst>
              <a:ext uri="{FF2B5EF4-FFF2-40B4-BE49-F238E27FC236}">
                <a16:creationId xmlns:a16="http://schemas.microsoft.com/office/drawing/2014/main" id="{76938872-A24B-4CDB-2B2A-2718FB696C4B}"/>
              </a:ext>
            </a:extLst>
          </p:cNvPr>
          <p:cNvSpPr txBox="1">
            <a:spLocks/>
          </p:cNvSpPr>
          <p:nvPr/>
        </p:nvSpPr>
        <p:spPr>
          <a:xfrm>
            <a:off x="275573" y="1164922"/>
            <a:ext cx="4910173" cy="4819018"/>
          </a:xfrm>
          <a:prstGeom prst="rect">
            <a:avLst/>
          </a:prstGeom>
        </p:spPr>
        <p:txBody>
          <a:bodyPr vert="horz" lIns="91440" tIns="45720" rIns="91440" bIns="45720" rtlCol="0">
            <a:normAutofit fontScale="925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8600" algn="l" fontAlgn="auto">
              <a:lnSpc>
                <a:spcPct val="90000"/>
              </a:lnSpc>
              <a:spcBef>
                <a:spcPts val="0"/>
              </a:spcBef>
              <a:spcAft>
                <a:spcPct val="25000"/>
              </a:spcAft>
              <a:buClrTx/>
              <a:buSzTx/>
              <a:buFont typeface="Arial" panose="020B0604020202020204" pitchFamily="34" charset="0"/>
              <a:buChar char="•"/>
              <a:tabLst/>
              <a:defRPr/>
            </a:pPr>
            <a:r>
              <a:rPr kumimoji="0" lang="en-US" altLang="en-US" sz="2000" b="1" i="0" u="none" strike="noStrike" cap="none" spc="0" normalizeH="0" baseline="0" noProof="0" dirty="0">
                <a:ln>
                  <a:noFill/>
                </a:ln>
                <a:solidFill>
                  <a:schemeClr val="tx1"/>
                </a:solidFill>
                <a:effectLst/>
                <a:uLnTx/>
                <a:uFillTx/>
              </a:rPr>
              <a:t>Prerequisites:</a:t>
            </a:r>
          </a:p>
          <a:p>
            <a:pPr marL="457200" marR="0" lvl="1" indent="-228600" fontAlgn="auto">
              <a:lnSpc>
                <a:spcPct val="90000"/>
              </a:lnSpc>
              <a:spcBef>
                <a:spcPts val="0"/>
              </a:spcBef>
              <a:spcAft>
                <a:spcPct val="25000"/>
              </a:spcAft>
              <a:buClrTx/>
              <a:buSzTx/>
              <a:buFont typeface="Arial" panose="020B0604020202020204" pitchFamily="34" charset="0"/>
              <a:buChar char="•"/>
              <a:tabLst/>
              <a:defRPr/>
            </a:pPr>
            <a:r>
              <a:rPr kumimoji="0" lang="en-US" altLang="en-US" sz="2000" b="0" i="0" u="none" strike="noStrike" cap="none" spc="0" normalizeH="0" baseline="0" noProof="0" dirty="0">
                <a:ln>
                  <a:noFill/>
                </a:ln>
                <a:effectLst/>
                <a:uLnTx/>
                <a:uFillTx/>
              </a:rPr>
              <a:t>IS-700, ICS-100, RT-130, A-110 (tri-annually) </a:t>
            </a:r>
          </a:p>
          <a:p>
            <a:pPr marL="0" marR="0" lvl="1" indent="-228600" fontAlgn="auto">
              <a:lnSpc>
                <a:spcPct val="90000"/>
              </a:lnSpc>
              <a:spcBef>
                <a:spcPts val="0"/>
              </a:spcBef>
              <a:spcAft>
                <a:spcPct val="25000"/>
              </a:spcAft>
              <a:buClrTx/>
              <a:buSzTx/>
              <a:buFont typeface="Arial" panose="020B0604020202020204" pitchFamily="34" charset="0"/>
              <a:buChar char="•"/>
              <a:tabLst/>
              <a:defRPr/>
            </a:pPr>
            <a:r>
              <a:rPr kumimoji="0" lang="en-US" sz="2000" b="1" i="0" u="none" strike="noStrike" cap="none" spc="0" normalizeH="0" baseline="0" noProof="0" dirty="0">
                <a:ln>
                  <a:noFill/>
                </a:ln>
                <a:effectLst/>
                <a:uLnTx/>
                <a:uFillTx/>
              </a:rPr>
              <a:t>Required Experience: </a:t>
            </a:r>
          </a:p>
          <a:p>
            <a:pPr marL="228600" marR="0" lvl="1" indent="-228600" fontAlgn="auto">
              <a:lnSpc>
                <a:spcPct val="90000"/>
              </a:lnSpc>
              <a:spcBef>
                <a:spcPts val="0"/>
              </a:spcBef>
              <a:spcAft>
                <a:spcPct val="250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Satisfactory performance as Project Helicopter Crewmember </a:t>
            </a:r>
            <a:r>
              <a:rPr kumimoji="0" lang="en-US" sz="2000" b="1" i="0" u="sng" strike="noStrike" cap="none" spc="0" normalizeH="0" baseline="0" noProof="0" dirty="0">
                <a:ln>
                  <a:noFill/>
                </a:ln>
                <a:effectLst/>
                <a:uLnTx/>
                <a:uFillTx/>
              </a:rPr>
              <a:t>OR</a:t>
            </a:r>
            <a:r>
              <a:rPr kumimoji="0" lang="en-US" sz="2000" b="0" i="0" u="none" strike="noStrike" cap="none" spc="0" normalizeH="0" baseline="0" noProof="0" dirty="0">
                <a:ln>
                  <a:noFill/>
                </a:ln>
                <a:effectLst/>
                <a:uLnTx/>
                <a:uFillTx/>
              </a:rPr>
              <a:t> Helicopter Crewmember (HECM) </a:t>
            </a:r>
            <a:r>
              <a:rPr kumimoji="0" lang="en-US" sz="2000" b="1" i="0" u="sng" strike="noStrike" cap="none" spc="0" normalizeH="0" baseline="0" noProof="0" dirty="0">
                <a:ln>
                  <a:noFill/>
                </a:ln>
                <a:effectLst/>
                <a:uLnTx/>
                <a:uFillTx/>
              </a:rPr>
              <a:t>AND</a:t>
            </a:r>
            <a:r>
              <a:rPr kumimoji="0" lang="en-US" sz="2000" b="0" i="0" u="none" strike="noStrike" cap="none" spc="0" normalizeH="0" baseline="0" noProof="0" dirty="0">
                <a:ln>
                  <a:noFill/>
                </a:ln>
                <a:effectLst/>
                <a:uLnTx/>
                <a:uFillTx/>
              </a:rPr>
              <a:t> Completion and certification of PTB as a Plastic Sphere Dispenser Operator (PLDO)</a:t>
            </a:r>
          </a:p>
          <a:p>
            <a:pPr marL="228600" marR="0" lvl="1" indent="-228600" fontAlgn="auto">
              <a:lnSpc>
                <a:spcPct val="90000"/>
              </a:lnSpc>
              <a:spcBef>
                <a:spcPts val="0"/>
              </a:spcBef>
              <a:spcAft>
                <a:spcPct val="25000"/>
              </a:spcAft>
              <a:buClrTx/>
              <a:buSzTx/>
              <a:buFont typeface="Arial" panose="020B0604020202020204" pitchFamily="34" charset="0"/>
              <a:buChar char="•"/>
              <a:tabLst/>
              <a:defRPr/>
            </a:pPr>
            <a:endParaRPr kumimoji="0" lang="en-US" sz="2000" b="0" i="0" u="none" strike="noStrike" cap="none" spc="0" normalizeH="0" baseline="0" noProof="0" dirty="0">
              <a:ln>
                <a:noFill/>
              </a:ln>
              <a:effectLst/>
              <a:highlight>
                <a:srgbClr val="FFFF00"/>
              </a:highlight>
              <a:uLnTx/>
              <a:uFillTx/>
            </a:endParaRPr>
          </a:p>
          <a:p>
            <a:pPr marL="0" marR="0" lvl="0" indent="-228600" algn="l" fontAlgn="auto">
              <a:lnSpc>
                <a:spcPct val="90000"/>
              </a:lnSpc>
              <a:spcBef>
                <a:spcPts val="0"/>
              </a:spcBef>
              <a:spcAft>
                <a:spcPct val="25000"/>
              </a:spcAft>
              <a:buClrTx/>
              <a:buSzTx/>
              <a:buFont typeface="Arial" panose="020B0604020202020204" pitchFamily="34" charset="0"/>
              <a:buChar char="•"/>
              <a:tabLst/>
              <a:defRPr/>
            </a:pPr>
            <a:r>
              <a:rPr kumimoji="0" lang="en-US" altLang="en-US" sz="2000" b="1" i="0" u="none" strike="noStrike" cap="none" spc="0" normalizeH="0" baseline="0" noProof="0" dirty="0">
                <a:ln>
                  <a:noFill/>
                </a:ln>
                <a:solidFill>
                  <a:schemeClr val="tx1"/>
                </a:solidFill>
                <a:effectLst/>
                <a:uLnTx/>
                <a:uFillTx/>
              </a:rPr>
              <a:t>PLDO Task Book &amp; Additional Device: </a:t>
            </a:r>
            <a:r>
              <a:rPr kumimoji="0" lang="en-US" altLang="en-US" sz="2000" b="0" i="0" u="none" strike="noStrike" cap="none" spc="0" normalizeH="0" baseline="0" noProof="0" dirty="0">
                <a:ln>
                  <a:noFill/>
                </a:ln>
                <a:solidFill>
                  <a:schemeClr val="tx1"/>
                </a:solidFill>
                <a:effectLst/>
                <a:uLnTx/>
                <a:uFillTx/>
              </a:rPr>
              <a:t>Complete w</a:t>
            </a:r>
            <a:r>
              <a:rPr lang="en-US" altLang="en-US" sz="2000" dirty="0">
                <a:solidFill>
                  <a:schemeClr val="tx1"/>
                </a:solidFill>
              </a:rPr>
              <a:t>/</a:t>
            </a:r>
            <a:r>
              <a:rPr kumimoji="0" lang="en-US" altLang="en-US" sz="2000" b="0" i="0" u="none" strike="noStrike" cap="none" spc="0" normalizeH="0" baseline="0" noProof="0" dirty="0">
                <a:ln>
                  <a:noFill/>
                </a:ln>
                <a:solidFill>
                  <a:schemeClr val="tx1"/>
                </a:solidFill>
                <a:effectLst/>
                <a:uLnTx/>
                <a:uFillTx/>
              </a:rPr>
              <a:t>1 device, additional training sheet for additional device or can it be completed using multiple devices</a:t>
            </a:r>
            <a:endParaRPr kumimoji="0" lang="en-US" altLang="en-US" sz="2000" b="1" i="0" u="none" strike="noStrike" cap="none" spc="0" normalizeH="0" baseline="0" noProof="0" dirty="0">
              <a:ln>
                <a:noFill/>
              </a:ln>
              <a:solidFill>
                <a:schemeClr val="tx1"/>
              </a:solidFill>
              <a:effectLst/>
              <a:uLnTx/>
              <a:uFillTx/>
            </a:endParaRPr>
          </a:p>
          <a:p>
            <a:pPr marL="0" marR="0" lvl="0" indent="-228600" algn="l" fontAlgn="auto">
              <a:lnSpc>
                <a:spcPct val="90000"/>
              </a:lnSpc>
              <a:spcBef>
                <a:spcPts val="0"/>
              </a:spcBef>
              <a:spcAft>
                <a:spcPct val="25000"/>
              </a:spcAft>
              <a:buClrTx/>
              <a:buSzTx/>
              <a:buFont typeface="Arial" panose="020B0604020202020204" pitchFamily="34" charset="0"/>
              <a:buChar char="•"/>
              <a:tabLst/>
              <a:defRPr/>
            </a:pPr>
            <a:endParaRPr kumimoji="0" lang="en-US" altLang="en-US" sz="2000" b="1" i="0" u="none" strike="noStrike" cap="none" spc="0" normalizeH="0" baseline="0" noProof="0" dirty="0">
              <a:ln>
                <a:noFill/>
              </a:ln>
              <a:solidFill>
                <a:schemeClr val="tx1"/>
              </a:solidFill>
              <a:effectLst/>
              <a:uLnTx/>
              <a:uFillTx/>
            </a:endParaRPr>
          </a:p>
          <a:p>
            <a:pPr marL="0" marR="0" lvl="0" indent="-228600" algn="l" fontAlgn="auto">
              <a:lnSpc>
                <a:spcPct val="90000"/>
              </a:lnSpc>
              <a:spcBef>
                <a:spcPts val="0"/>
              </a:spcBef>
              <a:spcAft>
                <a:spcPct val="25000"/>
              </a:spcAft>
              <a:buClrTx/>
              <a:buSzTx/>
              <a:buFont typeface="Arial" panose="020B0604020202020204" pitchFamily="34" charset="0"/>
              <a:buChar char="•"/>
              <a:tabLst/>
              <a:defRPr/>
            </a:pPr>
            <a:r>
              <a:rPr kumimoji="0" lang="en-US" altLang="en-US" sz="2000" b="1" i="0" u="none" strike="noStrike" cap="none" spc="0" normalizeH="0" baseline="0" noProof="0" dirty="0">
                <a:ln>
                  <a:noFill/>
                </a:ln>
                <a:solidFill>
                  <a:schemeClr val="tx1"/>
                </a:solidFill>
                <a:effectLst/>
                <a:uLnTx/>
                <a:uFillTx/>
              </a:rPr>
              <a:t>RT9016 annually following completion of N9016</a:t>
            </a:r>
          </a:p>
          <a:p>
            <a:pPr lvl="1" indent="-228600">
              <a:lnSpc>
                <a:spcPct val="90000"/>
              </a:lnSpc>
              <a:spcAft>
                <a:spcPct val="25000"/>
              </a:spcAft>
              <a:buFont typeface="Arial" panose="020B0604020202020204" pitchFamily="34" charset="0"/>
              <a:buChar char="•"/>
              <a:defRPr/>
            </a:pPr>
            <a:r>
              <a:rPr kumimoji="0" lang="en-US" altLang="en-US" i="0" u="none" strike="noStrike" cap="none" spc="0" normalizeH="0" baseline="0" noProof="0" dirty="0">
                <a:ln>
                  <a:noFill/>
                </a:ln>
                <a:solidFill>
                  <a:schemeClr val="tx1"/>
                </a:solidFill>
                <a:effectLst/>
                <a:uLnTx/>
                <a:uFillTx/>
              </a:rPr>
              <a:t>Forest Service requires PLDO personnel to maintain currency as Helicopter Crewmember (HECM)</a:t>
            </a:r>
          </a:p>
          <a:p>
            <a:pPr marL="0" marR="0" lvl="0" indent="-228600" algn="l" fontAlgn="auto">
              <a:lnSpc>
                <a:spcPct val="90000"/>
              </a:lnSpc>
              <a:spcBef>
                <a:spcPts val="0"/>
              </a:spcBef>
              <a:spcAft>
                <a:spcPct val="25000"/>
              </a:spcAft>
              <a:buClrTx/>
              <a:buSzTx/>
              <a:buFont typeface="Arial" panose="020B0604020202020204" pitchFamily="34" charset="0"/>
              <a:buChar char="•"/>
              <a:tabLst/>
              <a:defRPr/>
            </a:pPr>
            <a:endParaRPr kumimoji="0" lang="en-US" altLang="en-US" sz="1100" b="1" i="0" u="none" strike="noStrike" cap="none" spc="0" normalizeH="0" baseline="0" noProof="0" dirty="0">
              <a:ln>
                <a:noFill/>
              </a:ln>
              <a:solidFill>
                <a:srgbClr val="FFFFFF"/>
              </a:solidFill>
              <a:effectLst/>
              <a:uLnTx/>
              <a:uFillTx/>
            </a:endParaRPr>
          </a:p>
          <a:p>
            <a:pPr marL="0" marR="0" lvl="0" indent="-228600" algn="l" fontAlgn="auto">
              <a:lnSpc>
                <a:spcPct val="90000"/>
              </a:lnSpc>
              <a:spcBef>
                <a:spcPts val="0"/>
              </a:spcBef>
              <a:spcAft>
                <a:spcPts val="0"/>
              </a:spcAft>
              <a:buClrTx/>
              <a:buSzTx/>
              <a:buFont typeface="Arial" panose="020B0604020202020204" pitchFamily="34" charset="0"/>
              <a:buChar char="•"/>
              <a:tabLst/>
              <a:defRPr/>
            </a:pPr>
            <a:endParaRPr kumimoji="0" lang="en-US" sz="1100" b="0" i="0" u="none" strike="noStrike" cap="none" spc="0" normalizeH="0" baseline="0" noProof="0" dirty="0">
              <a:ln>
                <a:noFill/>
              </a:ln>
              <a:solidFill>
                <a:srgbClr val="FFFFFF"/>
              </a:solidFill>
              <a:effectLst/>
              <a:uLnTx/>
              <a:uFillTx/>
            </a:endParaRPr>
          </a:p>
        </p:txBody>
      </p:sp>
      <p:pic>
        <p:nvPicPr>
          <p:cNvPr id="6" name="Picture 5" descr="Image displaying the four requirements to becoming and mainting qualification as a plastic sphere dispenser operator. From left to right, 3 books stacked onto of each other with the words Task Book, check mark with the workds Model Specific, Y with two lines crossing the stem with the words Currency, and a square with a stick person with an arm raised with the words Cross Training.">
            <a:extLst>
              <a:ext uri="{FF2B5EF4-FFF2-40B4-BE49-F238E27FC236}">
                <a16:creationId xmlns:a16="http://schemas.microsoft.com/office/drawing/2014/main" id="{A68CB0FA-1A89-B63D-8761-2454B7AF531E}"/>
              </a:ext>
            </a:extLst>
          </p:cNvPr>
          <p:cNvPicPr>
            <a:picLocks noChangeAspect="1"/>
          </p:cNvPicPr>
          <p:nvPr/>
        </p:nvPicPr>
        <p:blipFill>
          <a:blip r:embed="rId3"/>
          <a:stretch>
            <a:fillRect/>
          </a:stretch>
        </p:blipFill>
        <p:spPr>
          <a:xfrm>
            <a:off x="5202344" y="1464779"/>
            <a:ext cx="7006254" cy="4219303"/>
          </a:xfrm>
          <a:prstGeom prst="rect">
            <a:avLst/>
          </a:prstGeom>
        </p:spPr>
      </p:pic>
    </p:spTree>
    <p:extLst>
      <p:ext uri="{BB962C8B-B14F-4D97-AF65-F5344CB8AC3E}">
        <p14:creationId xmlns:p14="http://schemas.microsoft.com/office/powerpoint/2010/main" val="2601686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3D29B0-D3BB-3142-417A-B80363B63093}"/>
              </a:ext>
            </a:extLst>
          </p:cNvPr>
          <p:cNvSpPr txBox="1">
            <a:spLocks noGrp="1"/>
          </p:cNvSpPr>
          <p:nvPr>
            <p:ph type="title" idx="4294967295"/>
          </p:nvPr>
        </p:nvSpPr>
        <p:spPr>
          <a:xfrm>
            <a:off x="1587766" y="649406"/>
            <a:ext cx="9764336"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Pilot Training and Qualification Requirements</a:t>
            </a:r>
          </a:p>
        </p:txBody>
      </p:sp>
      <p:sp>
        <p:nvSpPr>
          <p:cNvPr id="4" name="TextBox 3">
            <a:extLst>
              <a:ext uri="{FF2B5EF4-FFF2-40B4-BE49-F238E27FC236}">
                <a16:creationId xmlns:a16="http://schemas.microsoft.com/office/drawing/2014/main" id="{48B7915C-6EAE-E954-B4E7-914BBDC9F1BA}"/>
              </a:ext>
            </a:extLst>
          </p:cNvPr>
          <p:cNvSpPr txBox="1"/>
          <p:nvPr/>
        </p:nvSpPr>
        <p:spPr>
          <a:xfrm>
            <a:off x="1926647" y="5867400"/>
            <a:ext cx="873173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a:ea typeface="+mn-ea"/>
                <a:cs typeface="+mn-cs"/>
              </a:rPr>
              <a:t>Pilot qualification card must be reviewed before a mission is flown!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Image of the US Department of Agriculture and US Department of Interior Helicopter Pilot Qualificaiton Card, with the Aerial Igntion PSD and Aerial Igntion Torch sections circled in red line.">
            <a:extLst>
              <a:ext uri="{FF2B5EF4-FFF2-40B4-BE49-F238E27FC236}">
                <a16:creationId xmlns:a16="http://schemas.microsoft.com/office/drawing/2014/main" id="{934CF799-9928-9C92-3D16-5D78F992E5A1}"/>
              </a:ext>
            </a:extLst>
          </p:cNvPr>
          <p:cNvPicPr>
            <a:picLocks noChangeAspect="1"/>
          </p:cNvPicPr>
          <p:nvPr/>
        </p:nvPicPr>
        <p:blipFill>
          <a:blip r:embed="rId3"/>
          <a:stretch>
            <a:fillRect/>
          </a:stretch>
        </p:blipFill>
        <p:spPr>
          <a:xfrm>
            <a:off x="2201780" y="1204123"/>
            <a:ext cx="7964905" cy="4663277"/>
          </a:xfrm>
          <a:prstGeom prst="rect">
            <a:avLst/>
          </a:prstGeom>
        </p:spPr>
      </p:pic>
      <p:sp>
        <p:nvSpPr>
          <p:cNvPr id="5" name="Rectangle 4" descr="Red rectangle highlight of the Aerial Igntion PSD and Aerial Igntion Torch sections of the Helicopter Pilot Qualificaiton Card.">
            <a:extLst>
              <a:ext uri="{FF2B5EF4-FFF2-40B4-BE49-F238E27FC236}">
                <a16:creationId xmlns:a16="http://schemas.microsoft.com/office/drawing/2014/main" id="{5D86655F-8E78-81C1-47A0-5044406F4264}"/>
              </a:ext>
            </a:extLst>
          </p:cNvPr>
          <p:cNvSpPr/>
          <p:nvPr/>
        </p:nvSpPr>
        <p:spPr>
          <a:xfrm>
            <a:off x="6653463" y="2671011"/>
            <a:ext cx="1058779" cy="34891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818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B1090C-C59F-3DB7-ECCA-3E65C2F564BD}"/>
              </a:ext>
            </a:extLst>
          </p:cNvPr>
          <p:cNvSpPr txBox="1">
            <a:spLocks noGrp="1"/>
          </p:cNvSpPr>
          <p:nvPr>
            <p:ph type="title" idx="4294967295"/>
          </p:nvPr>
        </p:nvSpPr>
        <p:spPr>
          <a:xfrm>
            <a:off x="8871792" y="413752"/>
            <a:ext cx="3091607" cy="16554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prstClr val="black"/>
                </a:solidFill>
                <a:effectLst/>
                <a:uLnTx/>
                <a:uFillTx/>
                <a:latin typeface="Calibri Light" panose="020F0302020204030204"/>
                <a:ea typeface="+mj-ea"/>
                <a:cs typeface="+mj-cs"/>
              </a:rPr>
              <a:t>Aircraft Carding Requirements</a:t>
            </a:r>
          </a:p>
        </p:txBody>
      </p:sp>
      <p:pic>
        <p:nvPicPr>
          <p:cNvPr id="5" name="Picture 4" descr="Image of the Interagency Fire Helicopter Data Record card with the Aerial Igntion and Other Aerial Ignition PSD sections highlighted in red.">
            <a:extLst>
              <a:ext uri="{FF2B5EF4-FFF2-40B4-BE49-F238E27FC236}">
                <a16:creationId xmlns:a16="http://schemas.microsoft.com/office/drawing/2014/main" id="{329E8029-DB0C-905F-A65A-18E429E6B5B0}"/>
              </a:ext>
            </a:extLst>
          </p:cNvPr>
          <p:cNvPicPr>
            <a:picLocks noChangeAspect="1"/>
          </p:cNvPicPr>
          <p:nvPr/>
        </p:nvPicPr>
        <p:blipFill rotWithShape="1">
          <a:blip r:embed="rId3"/>
          <a:srcRect l="1405" t="5530" r="1056"/>
          <a:stretch/>
        </p:blipFill>
        <p:spPr>
          <a:xfrm>
            <a:off x="122833" y="314593"/>
            <a:ext cx="8520360" cy="6053900"/>
          </a:xfrm>
          <a:prstGeom prst="rect">
            <a:avLst/>
          </a:prstGeom>
        </p:spPr>
      </p:pic>
      <p:sp>
        <p:nvSpPr>
          <p:cNvPr id="3" name="TextBox 2">
            <a:extLst>
              <a:ext uri="{FF2B5EF4-FFF2-40B4-BE49-F238E27FC236}">
                <a16:creationId xmlns:a16="http://schemas.microsoft.com/office/drawing/2014/main" id="{0B412029-7A54-7648-823F-EABA5D3C1C84}"/>
              </a:ext>
            </a:extLst>
          </p:cNvPr>
          <p:cNvSpPr txBox="1"/>
          <p:nvPr/>
        </p:nvSpPr>
        <p:spPr>
          <a:xfrm>
            <a:off x="8946190" y="2486609"/>
            <a:ext cx="2942813" cy="354026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aircraft data card must be reviewed before a mission is flown!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71C3A57-1657-C99E-D18F-2478C6161755}"/>
              </a:ext>
              <a:ext uri="{C183D7F6-B498-43B3-948B-1728B52AA6E4}">
                <adec:decorative xmlns:adec="http://schemas.microsoft.com/office/drawing/2017/decorative" val="1"/>
              </a:ext>
            </a:extLst>
          </p:cNvPr>
          <p:cNvSpPr/>
          <p:nvPr/>
        </p:nvSpPr>
        <p:spPr>
          <a:xfrm>
            <a:off x="300251" y="5336275"/>
            <a:ext cx="1446662" cy="2047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32A8E2F-E7B7-0104-B6F5-A45278715513}"/>
              </a:ext>
              <a:ext uri="{C183D7F6-B498-43B3-948B-1728B52AA6E4}">
                <adec:decorative xmlns:adec="http://schemas.microsoft.com/office/drawing/2017/decorative" val="1"/>
              </a:ext>
            </a:extLst>
          </p:cNvPr>
          <p:cNvSpPr/>
          <p:nvPr/>
        </p:nvSpPr>
        <p:spPr>
          <a:xfrm>
            <a:off x="5515970" y="4847230"/>
            <a:ext cx="2599326" cy="1887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25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268108-4653-F5A2-1DE7-F399364A1E44}"/>
              </a:ext>
            </a:extLst>
          </p:cNvPr>
          <p:cNvSpPr txBox="1">
            <a:spLocks/>
          </p:cNvSpPr>
          <p:nvPr/>
        </p:nvSpPr>
        <p:spPr>
          <a:xfrm>
            <a:off x="586478" y="1683756"/>
            <a:ext cx="3115265" cy="239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Aerial Ignitions Organization</a:t>
            </a:r>
          </a:p>
        </p:txBody>
      </p:sp>
      <p:sp>
        <p:nvSpPr>
          <p:cNvPr id="3" name="Title 2">
            <a:extLst>
              <a:ext uri="{FF2B5EF4-FFF2-40B4-BE49-F238E27FC236}">
                <a16:creationId xmlns:a16="http://schemas.microsoft.com/office/drawing/2014/main" id="{873CD797-5374-CA7B-4447-845B38C3268E}"/>
              </a:ext>
            </a:extLst>
          </p:cNvPr>
          <p:cNvSpPr txBox="1">
            <a:spLocks noGrp="1"/>
          </p:cNvSpPr>
          <p:nvPr>
            <p:ph type="title" idx="4294967295"/>
          </p:nvPr>
        </p:nvSpPr>
        <p:spPr>
          <a:xfrm>
            <a:off x="5502497" y="307455"/>
            <a:ext cx="548952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49224" rtl="0" eaLnBrk="1" fontAlgn="auto" latinLnBrk="0" hangingPunct="1">
              <a:lnSpc>
                <a:spcPct val="100000"/>
              </a:lnSpc>
              <a:spcBef>
                <a:spcPts val="0"/>
              </a:spcBef>
              <a:spcAft>
                <a:spcPts val="60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Calibri Light" panose="020F0302020204030204"/>
                <a:ea typeface="Verdana" panose="020B0604030504040204" pitchFamily="34" charset="0"/>
                <a:cs typeface="+mn-cs"/>
              </a:rPr>
              <a:t>Prescribed Fire Operations</a:t>
            </a:r>
          </a:p>
        </p:txBody>
      </p:sp>
      <p:sp>
        <p:nvSpPr>
          <p:cNvPr id="4" name="Content Placeholder 2">
            <a:extLst>
              <a:ext uri="{FF2B5EF4-FFF2-40B4-BE49-F238E27FC236}">
                <a16:creationId xmlns:a16="http://schemas.microsoft.com/office/drawing/2014/main" id="{88708C3F-3CFD-F893-99DB-D0FC48C4FDCC}"/>
              </a:ext>
            </a:extLst>
          </p:cNvPr>
          <p:cNvSpPr txBox="1">
            <a:spLocks/>
          </p:cNvSpPr>
          <p:nvPr/>
        </p:nvSpPr>
        <p:spPr>
          <a:xfrm>
            <a:off x="5547327" y="-181505"/>
            <a:ext cx="6250444" cy="30634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49224"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FIRB, RXB1, or RXB2 may direct aerial ignition </a:t>
            </a:r>
          </a:p>
        </p:txBody>
      </p:sp>
      <p:pic>
        <p:nvPicPr>
          <p:cNvPr id="5" name="Picture 4" descr="Image of a precribed fire organizational chart boxes showing the hierarchy of leadership positions on a prescibed fire operation.  It shows the Plast Sphere Dispenser Operator below the Burn Boss or Firing Boss, with the remaing aviation positions working for the Burn Boss or Firing Boss.">
            <a:extLst>
              <a:ext uri="{FF2B5EF4-FFF2-40B4-BE49-F238E27FC236}">
                <a16:creationId xmlns:a16="http://schemas.microsoft.com/office/drawing/2014/main" id="{0EDCFE73-5BC6-54EA-6DB0-4E2350964DC3}"/>
              </a:ext>
            </a:extLst>
          </p:cNvPr>
          <p:cNvPicPr>
            <a:picLocks noChangeAspect="1"/>
          </p:cNvPicPr>
          <p:nvPr/>
        </p:nvPicPr>
        <p:blipFill>
          <a:blip r:embed="rId3"/>
          <a:stretch>
            <a:fillRect/>
          </a:stretch>
        </p:blipFill>
        <p:spPr>
          <a:xfrm>
            <a:off x="4171178" y="1683755"/>
            <a:ext cx="7799597" cy="4866789"/>
          </a:xfrm>
          <a:prstGeom prst="rect">
            <a:avLst/>
          </a:prstGeom>
        </p:spPr>
      </p:pic>
    </p:spTree>
    <p:extLst>
      <p:ext uri="{BB962C8B-B14F-4D97-AF65-F5344CB8AC3E}">
        <p14:creationId xmlns:p14="http://schemas.microsoft.com/office/powerpoint/2010/main" val="215846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5B375C9D-3AB5-99AA-7E6D-ACD37B39967F}"/>
              </a:ext>
            </a:extLst>
          </p:cNvPr>
          <p:cNvSpPr txBox="1">
            <a:spLocks/>
          </p:cNvSpPr>
          <p:nvPr/>
        </p:nvSpPr>
        <p:spPr>
          <a:xfrm>
            <a:off x="586478" y="1683756"/>
            <a:ext cx="3115265" cy="239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Aerial Ignitions Organization</a:t>
            </a:r>
          </a:p>
        </p:txBody>
      </p:sp>
      <p:sp>
        <p:nvSpPr>
          <p:cNvPr id="2" name="Title 1">
            <a:extLst>
              <a:ext uri="{FF2B5EF4-FFF2-40B4-BE49-F238E27FC236}">
                <a16:creationId xmlns:a16="http://schemas.microsoft.com/office/drawing/2014/main" id="{590FFADE-4FAE-35D0-D3E3-A73C7CCE813A}"/>
              </a:ext>
            </a:extLst>
          </p:cNvPr>
          <p:cNvSpPr txBox="1">
            <a:spLocks noGrp="1"/>
          </p:cNvSpPr>
          <p:nvPr>
            <p:ph type="title" idx="4294967295"/>
          </p:nvPr>
        </p:nvSpPr>
        <p:spPr>
          <a:xfrm>
            <a:off x="6096000" y="366003"/>
            <a:ext cx="5103761" cy="30719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Calibri Light" panose="020F0302020204030204"/>
                <a:ea typeface="+mn-ea"/>
                <a:cs typeface="+mn-cs"/>
              </a:rPr>
              <a:t>Wildfire Operations</a:t>
            </a:r>
          </a:p>
        </p:txBody>
      </p:sp>
      <p:sp>
        <p:nvSpPr>
          <p:cNvPr id="3" name="Content Placeholder 2">
            <a:extLst>
              <a:ext uri="{FF2B5EF4-FFF2-40B4-BE49-F238E27FC236}">
                <a16:creationId xmlns:a16="http://schemas.microsoft.com/office/drawing/2014/main" id="{37C55E9A-E800-D089-95F5-5234A644ABA4}"/>
              </a:ext>
            </a:extLst>
          </p:cNvPr>
          <p:cNvSpPr txBox="1">
            <a:spLocks/>
          </p:cNvSpPr>
          <p:nvPr/>
        </p:nvSpPr>
        <p:spPr>
          <a:xfrm>
            <a:off x="4795924" y="0"/>
            <a:ext cx="6504476" cy="1494117"/>
          </a:xfrm>
          <a:prstGeom prst="rect">
            <a:avLst/>
          </a:prstGeom>
        </p:spPr>
        <p:txBody>
          <a:bodyPr vert="horz" lIns="91440" tIns="45720" rIns="91440" bIns="45720" rtlCol="0" anchor="b">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 OSC, DIVS, FIRB, RXB1, or RXB2 may direct aerial ignitions</a:t>
            </a:r>
          </a:p>
        </p:txBody>
      </p:sp>
      <p:pic>
        <p:nvPicPr>
          <p:cNvPr id="4" name="Picture 3" descr="Diagram of the Wildfire Operations organizational structure when using aerial igntion for firing operations.  ">
            <a:extLst>
              <a:ext uri="{FF2B5EF4-FFF2-40B4-BE49-F238E27FC236}">
                <a16:creationId xmlns:a16="http://schemas.microsoft.com/office/drawing/2014/main" id="{0FBBC285-DC2E-BA6D-41BC-B7E7ABED4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522" y="1860120"/>
            <a:ext cx="7743279" cy="4729363"/>
          </a:xfrm>
          <a:prstGeom prst="rect">
            <a:avLst/>
          </a:prstGeom>
        </p:spPr>
      </p:pic>
    </p:spTree>
    <p:extLst>
      <p:ext uri="{BB962C8B-B14F-4D97-AF65-F5344CB8AC3E}">
        <p14:creationId xmlns:p14="http://schemas.microsoft.com/office/powerpoint/2010/main" val="248749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243344-D715-7370-F09A-7DE26AB73550}"/>
              </a:ext>
            </a:extLst>
          </p:cNvPr>
          <p:cNvSpPr>
            <a:spLocks noGrp="1"/>
          </p:cNvSpPr>
          <p:nvPr>
            <p:ph type="title"/>
          </p:nvPr>
        </p:nvSpPr>
        <p:spPr>
          <a:xfrm>
            <a:off x="1148022" y="293183"/>
            <a:ext cx="9895951" cy="1033669"/>
          </a:xfrm>
        </p:spPr>
        <p:txBody>
          <a:bodyPr>
            <a:normAutofit/>
          </a:bodyPr>
          <a:lstStyle/>
          <a:p>
            <a:pPr algn="ctr"/>
            <a:r>
              <a:rPr lang="en-US" sz="4000" b="1" dirty="0">
                <a:solidFill>
                  <a:srgbClr val="FFFFFF"/>
                </a:solidFill>
              </a:rPr>
              <a:t>Course Logistics</a:t>
            </a:r>
          </a:p>
        </p:txBody>
      </p:sp>
      <p:sp>
        <p:nvSpPr>
          <p:cNvPr id="4" name="TextBox 3">
            <a:extLst>
              <a:ext uri="{FF2B5EF4-FFF2-40B4-BE49-F238E27FC236}">
                <a16:creationId xmlns:a16="http://schemas.microsoft.com/office/drawing/2014/main" id="{6E65285D-65CF-3B75-FE01-4D069AD7C9B2}"/>
              </a:ext>
            </a:extLst>
          </p:cNvPr>
          <p:cNvSpPr txBox="1"/>
          <p:nvPr/>
        </p:nvSpPr>
        <p:spPr>
          <a:xfrm>
            <a:off x="1033754" y="1986943"/>
            <a:ext cx="8727744" cy="26930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Facilities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Course schedule – timeline, breaks, lunch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 references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PMS 501</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Device manual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Field exercise </a:t>
            </a:r>
          </a:p>
        </p:txBody>
      </p:sp>
    </p:spTree>
    <p:extLst>
      <p:ext uri="{BB962C8B-B14F-4D97-AF65-F5344CB8AC3E}">
        <p14:creationId xmlns:p14="http://schemas.microsoft.com/office/powerpoint/2010/main" val="1733298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A810D5-DDEC-908C-DF4A-2CB7F74FD5A9}"/>
              </a:ext>
            </a:extLst>
          </p:cNvPr>
          <p:cNvSpPr txBox="1">
            <a:spLocks noGrp="1"/>
          </p:cNvSpPr>
          <p:nvPr>
            <p:ph type="title" idx="4294967295"/>
          </p:nvPr>
        </p:nvSpPr>
        <p:spPr>
          <a:xfrm>
            <a:off x="1371597" y="348865"/>
            <a:ext cx="10044023" cy="877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mj-lt"/>
                <a:ea typeface="+mj-ea"/>
                <a:cs typeface="+mj-cs"/>
              </a:rPr>
              <a:t>PLDO Responsibilities</a:t>
            </a:r>
          </a:p>
        </p:txBody>
      </p:sp>
      <p:graphicFrame>
        <p:nvGraphicFramePr>
          <p:cNvPr id="5" name="TextBox 2" descr="Image showing the responsibilites of a Plastic Sphere Dispensor Operator.">
            <a:extLst>
              <a:ext uri="{FF2B5EF4-FFF2-40B4-BE49-F238E27FC236}">
                <a16:creationId xmlns:a16="http://schemas.microsoft.com/office/drawing/2014/main" id="{D443E9E1-182A-DDF4-4A41-211984B3FD4C}"/>
              </a:ext>
            </a:extLst>
          </p:cNvPr>
          <p:cNvGraphicFramePr/>
          <p:nvPr>
            <p:extLst>
              <p:ext uri="{D42A27DB-BD31-4B8C-83A1-F6EECF244321}">
                <p14:modId xmlns:p14="http://schemas.microsoft.com/office/powerpoint/2010/main" val="141515538"/>
              </p:ext>
            </p:extLst>
          </p:nvPr>
        </p:nvGraphicFramePr>
        <p:xfrm>
          <a:off x="208344" y="1575459"/>
          <a:ext cx="11829327" cy="5114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3823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FF71AD-1881-DE06-8231-61040D54D11B}"/>
              </a:ext>
            </a:extLst>
          </p:cNvPr>
          <p:cNvSpPr txBox="1">
            <a:spLocks noGrp="1"/>
          </p:cNvSpPr>
          <p:nvPr>
            <p:ph type="title" idx="4294967295"/>
          </p:nvPr>
        </p:nvSpPr>
        <p:spPr>
          <a:xfrm>
            <a:off x="826396" y="586855"/>
            <a:ext cx="4230100" cy="33874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mj-lt"/>
                <a:ea typeface="+mj-ea"/>
                <a:cs typeface="+mj-cs"/>
              </a:rPr>
              <a:t>HMGB Responsibilities</a:t>
            </a:r>
          </a:p>
        </p:txBody>
      </p:sp>
      <p:sp>
        <p:nvSpPr>
          <p:cNvPr id="3" name="TextBox 2">
            <a:extLst>
              <a:ext uri="{FF2B5EF4-FFF2-40B4-BE49-F238E27FC236}">
                <a16:creationId xmlns:a16="http://schemas.microsoft.com/office/drawing/2014/main" id="{22E626E4-1A78-A937-97A8-89F9372CEF29}"/>
              </a:ext>
            </a:extLst>
          </p:cNvPr>
          <p:cNvSpPr txBox="1"/>
          <p:nvPr/>
        </p:nvSpPr>
        <p:spPr>
          <a:xfrm>
            <a:off x="6503158" y="649480"/>
            <a:ext cx="48624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Position Responsibilities– Duties and responsibilities are outlined in NSHO. HMGB may have collateral duties as the PLDO or FIRB.</a:t>
            </a:r>
          </a:p>
        </p:txBody>
      </p:sp>
    </p:spTree>
    <p:extLst>
      <p:ext uri="{BB962C8B-B14F-4D97-AF65-F5344CB8AC3E}">
        <p14:creationId xmlns:p14="http://schemas.microsoft.com/office/powerpoint/2010/main" val="2511575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5A2710-03DA-4911-C974-95E0282036A7}"/>
              </a:ext>
            </a:extLst>
          </p:cNvPr>
          <p:cNvSpPr txBox="1">
            <a:spLocks noGrp="1"/>
          </p:cNvSpPr>
          <p:nvPr>
            <p:ph type="title" idx="4294967295"/>
          </p:nvPr>
        </p:nvSpPr>
        <p:spPr>
          <a:xfrm>
            <a:off x="1371597" y="348865"/>
            <a:ext cx="10044023" cy="877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mj-lt"/>
                <a:ea typeface="+mj-ea"/>
                <a:cs typeface="+mj-cs"/>
              </a:rPr>
              <a:t>Pilot Responsibilities</a:t>
            </a:r>
          </a:p>
        </p:txBody>
      </p:sp>
      <p:graphicFrame>
        <p:nvGraphicFramePr>
          <p:cNvPr id="5" name="TextBox 2" descr="Image showing the Pilot responsibilities during aarial igntion operations.">
            <a:extLst>
              <a:ext uri="{FF2B5EF4-FFF2-40B4-BE49-F238E27FC236}">
                <a16:creationId xmlns:a16="http://schemas.microsoft.com/office/drawing/2014/main" id="{8AA7886A-B6D8-6FFE-CBB5-4E19E4588E59}"/>
              </a:ext>
            </a:extLst>
          </p:cNvPr>
          <p:cNvGraphicFramePr/>
          <p:nvPr>
            <p:extLst>
              <p:ext uri="{D42A27DB-BD31-4B8C-83A1-F6EECF244321}">
                <p14:modId xmlns:p14="http://schemas.microsoft.com/office/powerpoint/2010/main" val="2851997993"/>
              </p:ext>
            </p:extLst>
          </p:nvPr>
        </p:nvGraphicFramePr>
        <p:xfrm>
          <a:off x="632085" y="1924820"/>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77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243344-D715-7370-F09A-7DE26AB73550}"/>
              </a:ext>
            </a:extLst>
          </p:cNvPr>
          <p:cNvSpPr>
            <a:spLocks noGrp="1"/>
          </p:cNvSpPr>
          <p:nvPr>
            <p:ph type="title"/>
          </p:nvPr>
        </p:nvSpPr>
        <p:spPr>
          <a:xfrm>
            <a:off x="1371599" y="294538"/>
            <a:ext cx="9895951" cy="1033669"/>
          </a:xfrm>
        </p:spPr>
        <p:txBody>
          <a:bodyPr>
            <a:normAutofit/>
          </a:bodyPr>
          <a:lstStyle/>
          <a:p>
            <a:pPr algn="ctr"/>
            <a:r>
              <a:rPr lang="en-US" sz="4000" b="1" dirty="0">
                <a:solidFill>
                  <a:srgbClr val="FFFFFF"/>
                </a:solidFill>
              </a:rPr>
              <a:t>Introductions</a:t>
            </a:r>
          </a:p>
        </p:txBody>
      </p:sp>
      <p:sp>
        <p:nvSpPr>
          <p:cNvPr id="4" name="TextBox 3">
            <a:extLst>
              <a:ext uri="{FF2B5EF4-FFF2-40B4-BE49-F238E27FC236}">
                <a16:creationId xmlns:a16="http://schemas.microsoft.com/office/drawing/2014/main" id="{6E65285D-65CF-3B75-FE01-4D069AD7C9B2}"/>
              </a:ext>
            </a:extLst>
          </p:cNvPr>
          <p:cNvSpPr txBox="1"/>
          <p:nvPr/>
        </p:nvSpPr>
        <p:spPr>
          <a:xfrm>
            <a:off x="1955702" y="2528753"/>
            <a:ext cx="8727744" cy="180049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Name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Where do you work – agency and unit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Your position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long have you been involved in helicopter operations?</a:t>
            </a:r>
          </a:p>
        </p:txBody>
      </p:sp>
    </p:spTree>
    <p:extLst>
      <p:ext uri="{BB962C8B-B14F-4D97-AF65-F5344CB8AC3E}">
        <p14:creationId xmlns:p14="http://schemas.microsoft.com/office/powerpoint/2010/main" val="92578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3452736-773B-F641-B309-443CF1E5B554}"/>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US" dirty="0"/>
              <a:t>N9016 Plastic Sphere Dispenser Operator Unit layout</a:t>
            </a:r>
          </a:p>
        </p:txBody>
      </p:sp>
      <p:sp>
        <p:nvSpPr>
          <p:cNvPr id="2" name="TextBox 1">
            <a:extLst>
              <a:ext uri="{FF2B5EF4-FFF2-40B4-BE49-F238E27FC236}">
                <a16:creationId xmlns:a16="http://schemas.microsoft.com/office/drawing/2014/main" id="{E9528A30-7792-C06A-7FC8-B7BC263B1723}"/>
              </a:ext>
            </a:extLst>
          </p:cNvPr>
          <p:cNvSpPr txBox="1"/>
          <p:nvPr/>
        </p:nvSpPr>
        <p:spPr>
          <a:xfrm>
            <a:off x="1371599" y="294538"/>
            <a:ext cx="9895951" cy="10336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n-ea"/>
                <a:cs typeface="+mn-cs"/>
              </a:rPr>
              <a:t>N9016 Plastic Sphere Dispenser Operator</a:t>
            </a:r>
          </a:p>
        </p:txBody>
      </p:sp>
      <p:sp>
        <p:nvSpPr>
          <p:cNvPr id="4" name="Content Placeholder 2">
            <a:extLst>
              <a:ext uri="{FF2B5EF4-FFF2-40B4-BE49-F238E27FC236}">
                <a16:creationId xmlns:a16="http://schemas.microsoft.com/office/drawing/2014/main" id="{90ABAEBA-D8FC-77BC-2D02-7133358B442B}"/>
              </a:ext>
            </a:extLst>
          </p:cNvPr>
          <p:cNvSpPr txBox="1">
            <a:spLocks/>
          </p:cNvSpPr>
          <p:nvPr/>
        </p:nvSpPr>
        <p:spPr>
          <a:xfrm>
            <a:off x="875699" y="1597433"/>
            <a:ext cx="10391851" cy="496603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1: The History of PSD and Current Devices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2: Aerial Ignition Training, Responsibilities &amp;  Qualifications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3: Device Function and Maintenance</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4: PSD Safety and Safety Considerations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5: Flight Preparation and Inflight Procedures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6: Fuels and Fire Behavior</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7: Device Malfunctions and Emergency Procedures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Unit 8: Field Session</a:t>
            </a:r>
          </a:p>
        </p:txBody>
      </p:sp>
    </p:spTree>
    <p:extLst>
      <p:ext uri="{BB962C8B-B14F-4D97-AF65-F5344CB8AC3E}">
        <p14:creationId xmlns:p14="http://schemas.microsoft.com/office/powerpoint/2010/main" val="193983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C411A8-9084-B373-96B0-15FF326DB548}"/>
              </a:ext>
            </a:extLst>
          </p:cNvPr>
          <p:cNvSpPr txBox="1">
            <a:spLocks noGrp="1"/>
          </p:cNvSpPr>
          <p:nvPr>
            <p:ph type="title" idx="4294967295"/>
          </p:nvPr>
        </p:nvSpPr>
        <p:spPr>
          <a:xfrm>
            <a:off x="699714" y="288404"/>
            <a:ext cx="9255943" cy="977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UNIT 1 - History of PSD and Current Devices</a:t>
            </a:r>
          </a:p>
        </p:txBody>
      </p:sp>
      <p:sp>
        <p:nvSpPr>
          <p:cNvPr id="5" name="Content Placeholder 2">
            <a:extLst>
              <a:ext uri="{FF2B5EF4-FFF2-40B4-BE49-F238E27FC236}">
                <a16:creationId xmlns:a16="http://schemas.microsoft.com/office/drawing/2014/main" id="{DB2230D9-C675-8086-A1C6-C953D8778C8D}"/>
              </a:ext>
            </a:extLst>
          </p:cNvPr>
          <p:cNvSpPr txBox="1">
            <a:spLocks/>
          </p:cNvSpPr>
          <p:nvPr/>
        </p:nvSpPr>
        <p:spPr>
          <a:xfrm>
            <a:off x="591322" y="1715914"/>
            <a:ext cx="11009356" cy="3683358"/>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ct val="50000"/>
              </a:spcAft>
              <a:buClrTx/>
              <a:buSzTx/>
              <a:buFontTx/>
              <a:buNone/>
              <a:tabLst/>
              <a:defRPr/>
            </a:pPr>
            <a:r>
              <a:rPr kumimoji="0" lang="en-US" altLang="en-US" sz="2800" b="1" i="0" u="sng" strike="noStrike" kern="1200" cap="none" spc="0" normalizeH="0" baseline="0" noProof="0" dirty="0">
                <a:ln>
                  <a:noFill/>
                </a:ln>
                <a:solidFill>
                  <a:prstClr val="black"/>
                </a:solidFill>
                <a:effectLst/>
                <a:uLnTx/>
                <a:uFillTx/>
                <a:latin typeface="Verdana Pro Semibold" panose="020B0704030504040204" pitchFamily="34" charset="0"/>
                <a:ea typeface="+mn-ea"/>
                <a:cs typeface="+mn-cs"/>
              </a:rPr>
              <a:t>Unit Objectives:</a:t>
            </a:r>
          </a:p>
          <a:p>
            <a:pPr marL="0" marR="0" lvl="0" indent="-228600" algn="l" defTabSz="914400" rtl="0" eaLnBrk="1" fontAlgn="auto" latinLnBrk="0" hangingPunct="1">
              <a:lnSpc>
                <a:spcPct val="90000"/>
              </a:lnSpc>
              <a:spcBef>
                <a:spcPts val="0"/>
              </a:spcBef>
              <a:spcAft>
                <a:spcPct val="50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Understand the history of the Plastic Sphere Dispenser (PSD)</a:t>
            </a:r>
          </a:p>
          <a:p>
            <a:pPr marL="0" marR="0" lvl="0" indent="-228600" algn="l" defTabSz="914400" rtl="0" eaLnBrk="1" fontAlgn="auto" latinLnBrk="0" hangingPunct="1">
              <a:lnSpc>
                <a:spcPct val="90000"/>
              </a:lnSpc>
              <a:spcBef>
                <a:spcPts val="0"/>
              </a:spcBef>
              <a:spcAft>
                <a:spcPct val="50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Identify the approved PSD devices as stated in the </a:t>
            </a:r>
            <a:r>
              <a:rPr kumimoji="0" lang="en-US" altLang="en-US" sz="2600" b="0" i="1" u="none" strike="noStrike" kern="1200" cap="none" spc="0" normalizeH="0" baseline="0" noProof="0" dirty="0">
                <a:ln>
                  <a:noFill/>
                </a:ln>
                <a:solidFill>
                  <a:prstClr val="black"/>
                </a:solidFill>
                <a:effectLst/>
                <a:uLnTx/>
                <a:uFillTx/>
                <a:latin typeface="Calibri" panose="020F0502020204030204"/>
                <a:ea typeface="+mn-ea"/>
                <a:cs typeface="+mn-cs"/>
              </a:rPr>
              <a:t>NWCG Standards for Aerial Ignition </a:t>
            </a: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PMS 501</a:t>
            </a:r>
          </a:p>
          <a:p>
            <a:pPr marL="0" marR="0" lvl="0" indent="-228600" algn="l" defTabSz="914400" rtl="0" eaLnBrk="1" fontAlgn="auto" latinLnBrk="0" hangingPunct="1">
              <a:lnSpc>
                <a:spcPct val="90000"/>
              </a:lnSpc>
              <a:spcBef>
                <a:spcPts val="0"/>
              </a:spcBef>
              <a:spcAft>
                <a:spcPct val="50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Review the advantages and disadvantages of PSD in relation to </a:t>
            </a:r>
            <a:r>
              <a:rPr kumimoji="0" lang="en-US" alt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helitorch</a:t>
            </a:r>
            <a:r>
              <a:rPr kumimoji="0" lang="en-US" altLang="en-US" sz="2600" b="0" i="0" u="none" strike="noStrike" kern="1200" cap="none" spc="0" normalizeH="0" baseline="0" noProof="0" dirty="0">
                <a:ln>
                  <a:noFill/>
                </a:ln>
                <a:solidFill>
                  <a:prstClr val="black"/>
                </a:solidFill>
                <a:effectLst/>
                <a:uLnTx/>
                <a:uFillTx/>
                <a:latin typeface="Calibri" panose="020F0502020204030204"/>
                <a:ea typeface="+mn-ea"/>
                <a:cs typeface="+mn-cs"/>
              </a:rPr>
              <a:t> operations</a:t>
            </a:r>
          </a:p>
        </p:txBody>
      </p:sp>
    </p:spTree>
    <p:extLst>
      <p:ext uri="{BB962C8B-B14F-4D97-AF65-F5344CB8AC3E}">
        <p14:creationId xmlns:p14="http://schemas.microsoft.com/office/powerpoint/2010/main" val="2037602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6C76E0E-A869-468C-8AB8-BE573739F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1552"/>
            <a:ext cx="12192000" cy="1576450"/>
          </a:xfrm>
          <a:prstGeom prst="rect">
            <a:avLst/>
          </a:prstGeom>
          <a:gradFill>
            <a:gsLst>
              <a:gs pos="0">
                <a:schemeClr val="accent1"/>
              </a:gs>
              <a:gs pos="10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2980D51-170D-4D0F-B1DE-FA729962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8856" y="5281552"/>
            <a:ext cx="4063142" cy="1576447"/>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B103BBE-1445-4DEC-B4D9-5C57296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1552"/>
            <a:ext cx="12192000" cy="1576447"/>
          </a:xfrm>
          <a:prstGeom prst="rect">
            <a:avLst/>
          </a:prstGeom>
          <a:gradFill>
            <a:gsLst>
              <a:gs pos="39000">
                <a:schemeClr val="accent1">
                  <a:lumMod val="50000"/>
                  <a:alpha val="0"/>
                </a:schemeClr>
              </a:gs>
              <a:gs pos="100000">
                <a:srgbClr val="000000">
                  <a:alpha val="71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EE2A82A8-3BBB-A094-F897-3012C0F4D9DB}"/>
              </a:ext>
            </a:extLst>
          </p:cNvPr>
          <p:cNvSpPr txBox="1">
            <a:spLocks noGrp="1"/>
          </p:cNvSpPr>
          <p:nvPr>
            <p:ph type="title" idx="4294967295"/>
          </p:nvPr>
        </p:nvSpPr>
        <p:spPr>
          <a:xfrm>
            <a:off x="835863" y="5652097"/>
            <a:ext cx="10587314" cy="877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n-ea"/>
                <a:cs typeface="+mn-cs"/>
              </a:rPr>
              <a:t>The History of PSD</a:t>
            </a:r>
          </a:p>
        </p:txBody>
      </p:sp>
      <p:pic>
        <p:nvPicPr>
          <p:cNvPr id="7" name="Picture 6" descr="Image of early pharmaceutical vials burning on the ground.  These were used as prescribed fire igintion devices dropped from helicopters.">
            <a:extLst>
              <a:ext uri="{FF2B5EF4-FFF2-40B4-BE49-F238E27FC236}">
                <a16:creationId xmlns:a16="http://schemas.microsoft.com/office/drawing/2014/main" id="{54274A0D-2898-49C5-7289-9B75BB7EEC07}"/>
              </a:ext>
            </a:extLst>
          </p:cNvPr>
          <p:cNvPicPr>
            <a:picLocks noChangeAspect="1"/>
          </p:cNvPicPr>
          <p:nvPr/>
        </p:nvPicPr>
        <p:blipFill>
          <a:blip r:embed="rId3"/>
          <a:stretch>
            <a:fillRect/>
          </a:stretch>
        </p:blipFill>
        <p:spPr>
          <a:xfrm>
            <a:off x="382207" y="840475"/>
            <a:ext cx="3054658" cy="2459000"/>
          </a:xfrm>
          <a:prstGeom prst="rect">
            <a:avLst/>
          </a:prstGeom>
        </p:spPr>
      </p:pic>
      <p:sp>
        <p:nvSpPr>
          <p:cNvPr id="5" name="Content Placeholder 4">
            <a:extLst>
              <a:ext uri="{FF2B5EF4-FFF2-40B4-BE49-F238E27FC236}">
                <a16:creationId xmlns:a16="http://schemas.microsoft.com/office/drawing/2014/main" id="{A775A5AE-C841-8C65-19D7-E706C4E3912F}"/>
              </a:ext>
            </a:extLst>
          </p:cNvPr>
          <p:cNvSpPr txBox="1">
            <a:spLocks/>
          </p:cNvSpPr>
          <p:nvPr/>
        </p:nvSpPr>
        <p:spPr>
          <a:xfrm>
            <a:off x="687018" y="3509750"/>
            <a:ext cx="3870703" cy="1236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36057" rtl="0" eaLnBrk="1" fontAlgn="auto" latinLnBrk="0" hangingPunct="1">
              <a:lnSpc>
                <a:spcPct val="90000"/>
              </a:lnSpc>
              <a:spcBef>
                <a:spcPts val="696"/>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Pharmaceutical Vials</a:t>
            </a:r>
          </a:p>
        </p:txBody>
      </p:sp>
      <p:pic>
        <p:nvPicPr>
          <p:cNvPr id="3" name="Picture 2" descr="Image of 6 inch long red delayed action incidendiary device that could be dropped from a helicopter to start ground vegitation on fire.">
            <a:extLst>
              <a:ext uri="{FF2B5EF4-FFF2-40B4-BE49-F238E27FC236}">
                <a16:creationId xmlns:a16="http://schemas.microsoft.com/office/drawing/2014/main" id="{E43C161D-6993-5628-376C-13264BCCE1A6}"/>
              </a:ext>
            </a:extLst>
          </p:cNvPr>
          <p:cNvPicPr>
            <a:picLocks noChangeAspect="1"/>
          </p:cNvPicPr>
          <p:nvPr/>
        </p:nvPicPr>
        <p:blipFill>
          <a:blip r:embed="rId4"/>
          <a:stretch>
            <a:fillRect/>
          </a:stretch>
        </p:blipFill>
        <p:spPr>
          <a:xfrm>
            <a:off x="3675688" y="767354"/>
            <a:ext cx="4108403" cy="2444644"/>
          </a:xfrm>
          <a:prstGeom prst="rect">
            <a:avLst/>
          </a:prstGeom>
        </p:spPr>
      </p:pic>
      <p:sp>
        <p:nvSpPr>
          <p:cNvPr id="4" name="Content Placeholder 2">
            <a:extLst>
              <a:ext uri="{FF2B5EF4-FFF2-40B4-BE49-F238E27FC236}">
                <a16:creationId xmlns:a16="http://schemas.microsoft.com/office/drawing/2014/main" id="{9072248F-748D-685F-8233-D3175800B689}"/>
              </a:ext>
            </a:extLst>
          </p:cNvPr>
          <p:cNvSpPr txBox="1">
            <a:spLocks/>
          </p:cNvSpPr>
          <p:nvPr/>
        </p:nvSpPr>
        <p:spPr>
          <a:xfrm>
            <a:off x="3913388" y="3129458"/>
            <a:ext cx="3870703" cy="1236228"/>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36057" rtl="0" eaLnBrk="1" fontAlgn="auto" latinLnBrk="0" hangingPunct="1">
              <a:lnSpc>
                <a:spcPct val="100000"/>
              </a:lnSpc>
              <a:spcBef>
                <a:spcPts val="0"/>
              </a:spcBef>
              <a:spcAft>
                <a:spcPts val="564"/>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Delayed Action Incendiary Device (DAIDs)</a:t>
            </a:r>
          </a:p>
        </p:txBody>
      </p:sp>
      <p:pic>
        <p:nvPicPr>
          <p:cNvPr id="2" name="Picture 1" descr="Image of the first Premo Mark 3 helicopter mounted aerial ignition device.  This device would hold a ribbon of chemically actived vials that once injected would fall from the helicopter and start ground vegitation on fire.">
            <a:extLst>
              <a:ext uri="{FF2B5EF4-FFF2-40B4-BE49-F238E27FC236}">
                <a16:creationId xmlns:a16="http://schemas.microsoft.com/office/drawing/2014/main" id="{A68B31EC-4C80-8782-02B7-32DB30397107}"/>
              </a:ext>
            </a:extLst>
          </p:cNvPr>
          <p:cNvPicPr>
            <a:picLocks noChangeAspect="1"/>
          </p:cNvPicPr>
          <p:nvPr/>
        </p:nvPicPr>
        <p:blipFill>
          <a:blip r:embed="rId5"/>
          <a:stretch>
            <a:fillRect/>
          </a:stretch>
        </p:blipFill>
        <p:spPr>
          <a:xfrm>
            <a:off x="8595752" y="697378"/>
            <a:ext cx="3059040" cy="2553528"/>
          </a:xfrm>
          <a:prstGeom prst="rect">
            <a:avLst/>
          </a:prstGeom>
        </p:spPr>
      </p:pic>
      <p:sp>
        <p:nvSpPr>
          <p:cNvPr id="6" name="Content Placeholder 6">
            <a:extLst>
              <a:ext uri="{FF2B5EF4-FFF2-40B4-BE49-F238E27FC236}">
                <a16:creationId xmlns:a16="http://schemas.microsoft.com/office/drawing/2014/main" id="{A13DBD5D-8467-3FAD-C327-8E133096FA47}"/>
              </a:ext>
            </a:extLst>
          </p:cNvPr>
          <p:cNvSpPr txBox="1">
            <a:spLocks/>
          </p:cNvSpPr>
          <p:nvPr/>
        </p:nvSpPr>
        <p:spPr>
          <a:xfrm>
            <a:off x="8724601" y="3368227"/>
            <a:ext cx="3870703" cy="1236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36057" rtl="0" eaLnBrk="1" fontAlgn="auto" latinLnBrk="0" hangingPunct="1">
              <a:lnSpc>
                <a:spcPct val="90000"/>
              </a:lnSpc>
              <a:spcBef>
                <a:spcPts val="696"/>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Development of dispensers</a:t>
            </a:r>
          </a:p>
        </p:txBody>
      </p:sp>
    </p:spTree>
    <p:extLst>
      <p:ext uri="{BB962C8B-B14F-4D97-AF65-F5344CB8AC3E}">
        <p14:creationId xmlns:p14="http://schemas.microsoft.com/office/powerpoint/2010/main" val="369326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DFD711-7F48-2401-DD02-8D43AEE48B6B}"/>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417F51-121D-9AB5-F269-81407E606AB7}"/>
              </a:ext>
            </a:extLst>
          </p:cNvPr>
          <p:cNvSpPr txBox="1">
            <a:spLocks noGrp="1"/>
          </p:cNvSpPr>
          <p:nvPr>
            <p:ph type="title" idx="4294967295"/>
          </p:nvPr>
        </p:nvSpPr>
        <p:spPr>
          <a:xfrm>
            <a:off x="1136397" y="502021"/>
            <a:ext cx="4959603" cy="16429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The History of PSD</a:t>
            </a:r>
          </a:p>
        </p:txBody>
      </p:sp>
      <p:sp>
        <p:nvSpPr>
          <p:cNvPr id="3" name="Content Placeholder 2">
            <a:extLst>
              <a:ext uri="{FF2B5EF4-FFF2-40B4-BE49-F238E27FC236}">
                <a16:creationId xmlns:a16="http://schemas.microsoft.com/office/drawing/2014/main" id="{E44A17CA-C94F-3820-94EC-6628ED137547}"/>
              </a:ext>
            </a:extLst>
          </p:cNvPr>
          <p:cNvSpPr txBox="1">
            <a:spLocks/>
          </p:cNvSpPr>
          <p:nvPr/>
        </p:nvSpPr>
        <p:spPr>
          <a:xfrm>
            <a:off x="1136397" y="2418408"/>
            <a:ext cx="4959603" cy="3522569"/>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Alberta Department of Land Management developed a Sphere container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PFRC developed the Dispenser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MKII</a:t>
            </a:r>
          </a:p>
        </p:txBody>
      </p:sp>
      <p:pic>
        <p:nvPicPr>
          <p:cNvPr id="4" name="Picture 8" descr="PFRCMkII">
            <a:extLst>
              <a:ext uri="{FF2B5EF4-FFF2-40B4-BE49-F238E27FC236}">
                <a16:creationId xmlns:a16="http://schemas.microsoft.com/office/drawing/2014/main" id="{8EBA46A9-B5C4-F578-AA46-1A9A1D68E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83" r="2186" b="-1"/>
          <a:stretch/>
        </p:blipFill>
        <p:spPr bwMode="auto">
          <a:xfrm>
            <a:off x="6512442" y="650999"/>
            <a:ext cx="5201023" cy="5142245"/>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690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6F5A81-AE99-7D00-4860-F3E32CD2708E}"/>
            </a:ext>
          </a:extLst>
        </p:cNvPr>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9654696-C32A-D005-F3FA-8D88F801A5E5}"/>
              </a:ext>
            </a:extLst>
          </p:cNvPr>
          <p:cNvSpPr txBox="1">
            <a:spLocks noGrp="1"/>
          </p:cNvSpPr>
          <p:nvPr>
            <p:ph type="title" idx="4294967295"/>
          </p:nvPr>
        </p:nvSpPr>
        <p:spPr>
          <a:xfrm>
            <a:off x="497329" y="2483731"/>
            <a:ext cx="3041803" cy="29078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n-ea"/>
                <a:cs typeface="+mn-cs"/>
              </a:rPr>
              <a:t>Approved PSD Devices </a:t>
            </a:r>
          </a:p>
        </p:txBody>
      </p:sp>
      <p:pic>
        <p:nvPicPr>
          <p:cNvPr id="4" name="Picture 3" descr="Image of the front cover of the National Wildfire Coordinating Group, NWCG Standards for Aerial Ignition, PMS 501 document.">
            <a:extLst>
              <a:ext uri="{FF2B5EF4-FFF2-40B4-BE49-F238E27FC236}">
                <a16:creationId xmlns:a16="http://schemas.microsoft.com/office/drawing/2014/main" id="{ADBFA881-94CC-C361-D690-4A7B6259642B}"/>
              </a:ext>
            </a:extLst>
          </p:cNvPr>
          <p:cNvPicPr>
            <a:picLocks noChangeAspect="1"/>
          </p:cNvPicPr>
          <p:nvPr/>
        </p:nvPicPr>
        <p:blipFill>
          <a:blip r:embed="rId3"/>
          <a:stretch>
            <a:fillRect/>
          </a:stretch>
        </p:blipFill>
        <p:spPr>
          <a:xfrm>
            <a:off x="4676302" y="177540"/>
            <a:ext cx="6949916" cy="2887465"/>
          </a:xfrm>
          <a:prstGeom prst="rect">
            <a:avLst/>
          </a:prstGeom>
          <a:ln>
            <a:solidFill>
              <a:schemeClr val="tx1"/>
            </a:solidFill>
          </a:ln>
        </p:spPr>
      </p:pic>
      <p:sp>
        <p:nvSpPr>
          <p:cNvPr id="3" name="TextBox 2">
            <a:extLst>
              <a:ext uri="{FF2B5EF4-FFF2-40B4-BE49-F238E27FC236}">
                <a16:creationId xmlns:a16="http://schemas.microsoft.com/office/drawing/2014/main" id="{F940DAD9-EE3D-3E8E-861C-9A69DF2CFD4D}"/>
              </a:ext>
            </a:extLst>
          </p:cNvPr>
          <p:cNvSpPr txBox="1"/>
          <p:nvPr/>
        </p:nvSpPr>
        <p:spPr>
          <a:xfrm>
            <a:off x="4642345" y="3242545"/>
            <a:ext cx="7327754" cy="201593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Premo Mark III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SEI Red Dragon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PSDS Mark V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(should be removed from service by 2027)</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Raindance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UAS - Ignis</a:t>
            </a:r>
          </a:p>
        </p:txBody>
      </p:sp>
      <p:sp>
        <p:nvSpPr>
          <p:cNvPr id="6" name="TextBox 5">
            <a:extLst>
              <a:ext uri="{FF2B5EF4-FFF2-40B4-BE49-F238E27FC236}">
                <a16:creationId xmlns:a16="http://schemas.microsoft.com/office/drawing/2014/main" id="{00972280-6BEE-C26C-F6E8-2029C8918886}"/>
              </a:ext>
              <a:ext uri="{C183D7F6-B498-43B3-948B-1728B52AA6E4}">
                <adec:decorative xmlns:adec="http://schemas.microsoft.com/office/drawing/2017/decorative" val="1"/>
              </a:ext>
            </a:extLst>
          </p:cNvPr>
          <p:cNvSpPr txBox="1"/>
          <p:nvPr/>
        </p:nvSpPr>
        <p:spPr>
          <a:xfrm>
            <a:off x="10493475" y="2695673"/>
            <a:ext cx="1768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PMS</a:t>
            </a:r>
            <a:r>
              <a:rPr kumimoji="0" lang="en-US" sz="1800" b="0" i="0" u="none" strike="noStrike" kern="1200" cap="none" spc="-2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501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706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76BAE5-5F63-C01C-EFC6-407AE2BC021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Common PSD devices used</a:t>
            </a:r>
          </a:p>
        </p:txBody>
      </p:sp>
      <p:pic>
        <p:nvPicPr>
          <p:cNvPr id="2" name="Picture 1" descr="Image of a recent model of the Premo Mark 3 helicopter aerial igntion device. Showing a operator side view, with the hopper installed and the control panel in view.">
            <a:extLst>
              <a:ext uri="{FF2B5EF4-FFF2-40B4-BE49-F238E27FC236}">
                <a16:creationId xmlns:a16="http://schemas.microsoft.com/office/drawing/2014/main" id="{2C3B9AC9-C0D3-C44D-EA17-0E1CE418C43F}"/>
              </a:ext>
            </a:extLst>
          </p:cNvPr>
          <p:cNvPicPr>
            <a:picLocks noChangeAspect="1"/>
          </p:cNvPicPr>
          <p:nvPr/>
        </p:nvPicPr>
        <p:blipFill>
          <a:blip r:embed="rId3"/>
          <a:stretch>
            <a:fillRect/>
          </a:stretch>
        </p:blipFill>
        <p:spPr>
          <a:xfrm>
            <a:off x="537333" y="814489"/>
            <a:ext cx="5651482" cy="5023539"/>
          </a:xfrm>
          <a:prstGeom prst="rect">
            <a:avLst/>
          </a:prstGeom>
        </p:spPr>
      </p:pic>
      <p:sp>
        <p:nvSpPr>
          <p:cNvPr id="4" name="TextBox 3">
            <a:extLst>
              <a:ext uri="{FF2B5EF4-FFF2-40B4-BE49-F238E27FC236}">
                <a16:creationId xmlns:a16="http://schemas.microsoft.com/office/drawing/2014/main" id="{B589108B-6FEE-32DD-325F-77FF0C355AA4}"/>
              </a:ext>
            </a:extLst>
          </p:cNvPr>
          <p:cNvSpPr txBox="1"/>
          <p:nvPr/>
        </p:nvSpPr>
        <p:spPr>
          <a:xfrm>
            <a:off x="2384468" y="6042482"/>
            <a:ext cx="465512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Premo Mark III</a:t>
            </a:r>
          </a:p>
        </p:txBody>
      </p:sp>
      <p:pic>
        <p:nvPicPr>
          <p:cNvPr id="3" name="Picture 2" descr="Image of a current Red Dragon heliocpter mounted aerial igntion device.  Side view with the hopper installed on top and the belly strap and remote control pendant in view.">
            <a:extLst>
              <a:ext uri="{FF2B5EF4-FFF2-40B4-BE49-F238E27FC236}">
                <a16:creationId xmlns:a16="http://schemas.microsoft.com/office/drawing/2014/main" id="{CC38643E-E3D4-7B91-DD21-E51F62843B78}"/>
              </a:ext>
            </a:extLst>
          </p:cNvPr>
          <p:cNvPicPr>
            <a:picLocks noChangeAspect="1"/>
          </p:cNvPicPr>
          <p:nvPr/>
        </p:nvPicPr>
        <p:blipFill>
          <a:blip r:embed="rId4"/>
          <a:stretch>
            <a:fillRect/>
          </a:stretch>
        </p:blipFill>
        <p:spPr>
          <a:xfrm>
            <a:off x="6952039" y="847481"/>
            <a:ext cx="4743228" cy="5163038"/>
          </a:xfrm>
          <a:prstGeom prst="rect">
            <a:avLst/>
          </a:prstGeom>
        </p:spPr>
      </p:pic>
      <p:sp>
        <p:nvSpPr>
          <p:cNvPr id="5" name="TextBox 4">
            <a:extLst>
              <a:ext uri="{FF2B5EF4-FFF2-40B4-BE49-F238E27FC236}">
                <a16:creationId xmlns:a16="http://schemas.microsoft.com/office/drawing/2014/main" id="{5F565DF9-1876-72C0-62AA-73B237C16ED0}"/>
              </a:ext>
            </a:extLst>
          </p:cNvPr>
          <p:cNvSpPr txBox="1"/>
          <p:nvPr/>
        </p:nvSpPr>
        <p:spPr>
          <a:xfrm>
            <a:off x="8438904" y="6042482"/>
            <a:ext cx="465512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Red Dragon</a:t>
            </a:r>
          </a:p>
        </p:txBody>
      </p:sp>
    </p:spTree>
    <p:extLst>
      <p:ext uri="{BB962C8B-B14F-4D97-AF65-F5344CB8AC3E}">
        <p14:creationId xmlns:p14="http://schemas.microsoft.com/office/powerpoint/2010/main" val="28307025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14924</TotalTime>
  <Words>3002</Words>
  <Application>Microsoft Office PowerPoint</Application>
  <PresentationFormat>Widescreen</PresentationFormat>
  <Paragraphs>231</Paragraphs>
  <Slides>22</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Calibri Light</vt:lpstr>
      <vt:lpstr>Times New Roman</vt:lpstr>
      <vt:lpstr>Trebuchet MS</vt:lpstr>
      <vt:lpstr>Verdana</vt:lpstr>
      <vt:lpstr>Verdana Pro Semibold</vt:lpstr>
      <vt:lpstr>Wingdings</vt:lpstr>
      <vt:lpstr>1_Office Theme</vt:lpstr>
      <vt:lpstr>Plastic Sphere Dispenser Operator N9016</vt:lpstr>
      <vt:lpstr>Course Logistics</vt:lpstr>
      <vt:lpstr>Introductions</vt:lpstr>
      <vt:lpstr>N9016 Plastic Sphere Dispenser Operator Unit layout</vt:lpstr>
      <vt:lpstr>UNIT 1 - History of PSD and Current Devices</vt:lpstr>
      <vt:lpstr>The History of PSD</vt:lpstr>
      <vt:lpstr>The History of PSD</vt:lpstr>
      <vt:lpstr>Approved PSD Devices </vt:lpstr>
      <vt:lpstr>Common PSD devices used</vt:lpstr>
      <vt:lpstr>Other versions of PSD Devices available.</vt:lpstr>
      <vt:lpstr>UAS - IGNIS</vt:lpstr>
      <vt:lpstr>PSD vs. Helitorch</vt:lpstr>
      <vt:lpstr>PSD vs. Helitorch Disadvantages</vt:lpstr>
      <vt:lpstr>UNIT 2 PSD Training, Qualifications &amp; Responsibilities</vt:lpstr>
      <vt:lpstr>PLDO Training Requirements</vt:lpstr>
      <vt:lpstr>Pilot Training and Qualification Requirements</vt:lpstr>
      <vt:lpstr>Aircraft Carding Requirements</vt:lpstr>
      <vt:lpstr>Prescribed Fire Operations</vt:lpstr>
      <vt:lpstr>Wildfire Operations</vt:lpstr>
      <vt:lpstr>PLDO Responsibilities</vt:lpstr>
      <vt:lpstr>HMGB Responsibilities</vt:lpstr>
      <vt:lpstr>Pilot Responsibilities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Brianna Bolton</dc:creator>
  <cp:lastModifiedBy>Noneman, Rhonda J</cp:lastModifiedBy>
  <cp:revision>24</cp:revision>
  <dcterms:created xsi:type="dcterms:W3CDTF">2024-09-25T22:02:03Z</dcterms:created>
  <dcterms:modified xsi:type="dcterms:W3CDTF">2025-10-10T15:44:46Z</dcterms:modified>
</cp:coreProperties>
</file>