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45" r:id="rId2"/>
    <p:sldId id="346" r:id="rId3"/>
    <p:sldId id="350" r:id="rId4"/>
    <p:sldId id="351" r:id="rId5"/>
    <p:sldId id="389" r:id="rId6"/>
    <p:sldId id="388" r:id="rId7"/>
    <p:sldId id="390" r:id="rId8"/>
    <p:sldId id="35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08" autoAdjust="0"/>
  </p:normalViewPr>
  <p:slideViewPr>
    <p:cSldViewPr snapToGrid="0">
      <p:cViewPr varScale="1">
        <p:scale>
          <a:sx n="49" d="100"/>
          <a:sy n="49" d="100"/>
        </p:scale>
        <p:origin x="5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7EFD2-443E-4D79-9019-9325FEFAF81C}"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5CBEA-B837-4EE8-8653-E7E647176591}" type="slidenum">
              <a:rPr lang="en-US" smtClean="0"/>
              <a:t>‹#›</a:t>
            </a:fld>
            <a:endParaRPr lang="en-US"/>
          </a:p>
        </p:txBody>
      </p:sp>
    </p:spTree>
    <p:extLst>
      <p:ext uri="{BB962C8B-B14F-4D97-AF65-F5344CB8AC3E}">
        <p14:creationId xmlns:p14="http://schemas.microsoft.com/office/powerpoint/2010/main" val="53388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84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Fuels, weather, topography and ignition patterns interact to create fire effects. Adjustments to firing patterns can be made to produce fire effects that will meet burn objectives.</a:t>
            </a:r>
          </a:p>
          <a:p>
            <a:pPr marL="27432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27432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is important to recognize that the burn time of the PSD spheres’ burn time is limited, and each spheres’ burn intensity relatively low. Consideration of fuel characteristics is important for determining whether PSD is the correct tool for the job or how the tool will be used.</a:t>
            </a:r>
          </a:p>
          <a:p>
            <a:endParaRPr lang="en-US" dirty="0"/>
          </a:p>
          <a:p>
            <a:r>
              <a:rPr lang="en-US" dirty="0"/>
              <a:t>Things to consider:</a:t>
            </a:r>
          </a:p>
          <a:p>
            <a:pPr marL="171450" indent="-171450">
              <a:buFont typeface="Arial" panose="020B0604020202020204" pitchFamily="34" charset="0"/>
              <a:buChar char="•"/>
            </a:pPr>
            <a:r>
              <a:rPr lang="en-US" dirty="0"/>
              <a:t>If fine fuels are not available or fine fuel moisture codes (FFMC) are high, PSD operations may be ineffective. PSD will have limited success in areas of brush or heavy slash that do not have receptive ground fuels/fine fuels. The ratio of fine fuels vs. heavy fuels and fuel moisture content (live vs. dead) is important to consider when planning for aerial ignition operations. </a:t>
            </a:r>
          </a:p>
          <a:p>
            <a:pPr marL="171450" indent="-171450">
              <a:buFont typeface="Arial" panose="020B0604020202020204" pitchFamily="34" charset="0"/>
              <a:buChar char="•"/>
            </a:pPr>
            <a:r>
              <a:rPr lang="en-US" dirty="0"/>
              <a:t>Without continuous receptive fuel the spheres will be unable to grow together and develop, thereby potentially limiting spread and intensity. This is where spacing of spheres may be a consideration.</a:t>
            </a:r>
          </a:p>
          <a:p>
            <a:pPr marL="171450" indent="-171450">
              <a:buFont typeface="Arial" panose="020B0604020202020204" pitchFamily="34" charset="0"/>
              <a:buChar char="•"/>
            </a:pPr>
            <a:r>
              <a:rPr lang="en-US" dirty="0"/>
              <a:t>If more of a mosaic burn is desired, then use of PSD with higher moisture content fine fuels or without a continuous fuel bed may be desired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12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Ignition /sphere spacing is determined by the aircraft’s forward airspeed and altitude, the number of chutes (</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Premo</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Mark III), device speed (</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Premo</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Mark III – fast or slow, Red Dragon speeds 1 through 7), and wind speed and direction.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When reviewing firing patterns ensure these factors are discussed with the aerial ignition supervisor. When going over firing techniques, reducing time in the “low and slow” should also be considered.</a:t>
            </a:r>
          </a:p>
          <a:p>
            <a:pPr marL="342900" marR="0" lvl="0" indent="-342900">
              <a:spcBef>
                <a:spcPts val="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rPr>
              <a:t>Strip or Head fire </a:t>
            </a:r>
            <a:r>
              <a:rPr lang="en-US" sz="1800" dirty="0">
                <a:solidFill>
                  <a:srgbClr val="000000"/>
                </a:solidFill>
                <a:effectLst/>
                <a:latin typeface="Arial" panose="020B0604020202020204" pitchFamily="34" charset="0"/>
                <a:ea typeface="Arial" panose="020B0604020202020204" pitchFamily="34" charset="0"/>
              </a:rPr>
              <a:t>– a fire spreading with the wind or the slope. Highest intensity fire with long flame lengths, fast rate of spread, rapid heat buildup with substantial convection column, and shorter heat residence time than that of a backing or flanking fire. Spheres are laid in line of the wind and/or slope to so the fire could be pushed them.</a:t>
            </a:r>
          </a:p>
          <a:p>
            <a:pPr marL="342900" marR="0" lvl="0" indent="-342900">
              <a:spcBef>
                <a:spcPts val="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rPr>
              <a:t>Backing – </a:t>
            </a:r>
            <a:r>
              <a:rPr lang="en-US" sz="1800" dirty="0">
                <a:solidFill>
                  <a:srgbClr val="000000"/>
                </a:solidFill>
                <a:effectLst/>
                <a:latin typeface="Arial" panose="020B0604020202020204" pitchFamily="34" charset="0"/>
                <a:ea typeface="Arial" panose="020B0604020202020204" pitchFamily="34" charset="0"/>
              </a:rPr>
              <a:t>a fire that is spreading against the wind or slope. Lowest intensity fire, smaller flame lengths, slowest rate of spread but longer heat residence time than a head or flanking fire. Spheres are placed so the fire can back into the wind or down the slope.</a:t>
            </a:r>
          </a:p>
          <a:p>
            <a:pPr marL="342900" marR="0" lvl="0" indent="-342900">
              <a:spcBef>
                <a:spcPts val="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rPr>
              <a:t>Flanking – </a:t>
            </a:r>
            <a:r>
              <a:rPr lang="en-US" sz="1800" dirty="0">
                <a:solidFill>
                  <a:srgbClr val="000000"/>
                </a:solidFill>
                <a:effectLst/>
                <a:latin typeface="Arial" panose="020B0604020202020204" pitchFamily="34" charset="0"/>
                <a:ea typeface="Arial" panose="020B0604020202020204" pitchFamily="34" charset="0"/>
              </a:rPr>
              <a:t>a fire that spreads at right angles (perpendicular) to the wind or slope. A flanking fire has a slower rate of spread and lower intensity than a head fire, but it has a higher rate of spread with higher intensity than a backing fire. It has an intermediate heat residence time.</a:t>
            </a:r>
          </a:p>
          <a:p>
            <a:pPr marL="342900" marR="0" lvl="0" indent="-342900">
              <a:spcBef>
                <a:spcPts val="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rPr>
              <a:t>Ring – </a:t>
            </a:r>
            <a:r>
              <a:rPr lang="en-US" sz="1800" dirty="0">
                <a:solidFill>
                  <a:srgbClr val="000000"/>
                </a:solidFill>
                <a:effectLst/>
                <a:latin typeface="Arial" panose="020B0604020202020204" pitchFamily="34" charset="0"/>
                <a:ea typeface="Arial" panose="020B0604020202020204" pitchFamily="34" charset="0"/>
              </a:rPr>
              <a:t>Lighting fire in a circular pattern around a specific object to minimize or exclude fire impact on the object. Or lighting fire in a circular pattern so the fire front converges towards the center, “ringing the unit.”</a:t>
            </a:r>
          </a:p>
          <a:p>
            <a:pPr marL="342900" marR="0" lvl="0" indent="-342900">
              <a:spcBef>
                <a:spcPts val="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rPr>
              <a:t>Spot / Dot – </a:t>
            </a:r>
            <a:r>
              <a:rPr lang="en-US" sz="1800" dirty="0">
                <a:solidFill>
                  <a:srgbClr val="000000"/>
                </a:solidFill>
                <a:effectLst/>
                <a:latin typeface="Arial" panose="020B0604020202020204" pitchFamily="34" charset="0"/>
                <a:ea typeface="Arial" panose="020B0604020202020204" pitchFamily="34" charset="0"/>
              </a:rPr>
              <a:t>Igniting “dots” of fire (i.e., </a:t>
            </a:r>
            <a:r>
              <a:rPr lang="en-US" sz="1800" dirty="0" err="1">
                <a:solidFill>
                  <a:srgbClr val="000000"/>
                </a:solidFill>
                <a:effectLst/>
                <a:latin typeface="Arial" panose="020B0604020202020204" pitchFamily="34" charset="0"/>
                <a:ea typeface="Arial" panose="020B0604020202020204" pitchFamily="34" charset="0"/>
              </a:rPr>
              <a:t>Premo</a:t>
            </a:r>
            <a:r>
              <a:rPr lang="en-US" sz="1800" dirty="0">
                <a:solidFill>
                  <a:srgbClr val="000000"/>
                </a:solidFill>
                <a:effectLst/>
                <a:latin typeface="Arial" panose="020B0604020202020204" pitchFamily="34" charset="0"/>
                <a:ea typeface="Arial" panose="020B0604020202020204" pitchFamily="34" charset="0"/>
              </a:rPr>
              <a:t> Mark III two chutes and set to slow or Red Dragon on speed 1-2) to regulate intensity (increased or decreased). </a:t>
            </a:r>
          </a:p>
          <a:p>
            <a:pPr marL="342900" marR="0" lvl="0" indent="-342900">
              <a:spcBef>
                <a:spcPts val="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rPr>
              <a:t>Chevron – </a:t>
            </a:r>
            <a:r>
              <a:rPr lang="en-US" sz="1800" dirty="0">
                <a:solidFill>
                  <a:srgbClr val="000000"/>
                </a:solidFill>
                <a:effectLst/>
                <a:latin typeface="Arial" panose="020B0604020202020204" pitchFamily="34" charset="0"/>
                <a:ea typeface="Arial" panose="020B0604020202020204" pitchFamily="34" charset="0"/>
              </a:rPr>
              <a:t>A variation of strip-head or flanking fire in which the strips resemble a V. This technique may be used to burn down a ridgeline or to widen a control line.</a:t>
            </a:r>
          </a:p>
          <a:p>
            <a:r>
              <a:rPr lang="en-US" sz="1800" b="1" dirty="0">
                <a:solidFill>
                  <a:srgbClr val="000000"/>
                </a:solidFill>
                <a:effectLst/>
                <a:latin typeface="Arial" panose="020B0604020202020204" pitchFamily="34" charset="0"/>
                <a:ea typeface="Arial" panose="020B0604020202020204" pitchFamily="34" charset="0"/>
              </a:rPr>
              <a:t>Center – </a:t>
            </a:r>
            <a:r>
              <a:rPr lang="en-US" sz="1800" dirty="0">
                <a:solidFill>
                  <a:srgbClr val="000000"/>
                </a:solidFill>
                <a:effectLst/>
                <a:latin typeface="Arial" panose="020B0604020202020204" pitchFamily="34" charset="0"/>
                <a:ea typeface="Arial" panose="020B0604020202020204" pitchFamily="34" charset="0"/>
              </a:rPr>
              <a:t>Lighting fire in a circular fashion for the inside or high point of an area in an outward progression. Quickly generates high intensity fire. Typically utilized when winds are calm or light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Arial" panose="020B0604020202020204" pitchFamily="34" charset="0"/>
              </a:rPr>
              <a:t> and sufficient fuel loading</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a:t>
            </a:r>
            <a:r>
              <a:rPr lang="en-US" sz="1800" dirty="0">
                <a:solidFill>
                  <a:srgbClr val="000000"/>
                </a:solidFill>
                <a:effectLst/>
                <a:latin typeface="Arial" panose="020B0604020202020204" pitchFamily="34" charset="0"/>
                <a:ea typeface="Arial" panose="020B0604020202020204" pitchFamily="34" charset="0"/>
              </a:rPr>
              <a:t> available.</a:t>
            </a:r>
            <a:r>
              <a:rPr lang="en-US" b="0" dirty="0"/>
              <a:t>.</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23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 </a:t>
            </a:r>
            <a:r>
              <a:rPr lang="en-US" dirty="0"/>
              <a:t>The blue arrow in this diagram depicts wind direction.</a:t>
            </a:r>
          </a:p>
          <a:p>
            <a:endParaRPr lang="en-US" dirty="0"/>
          </a:p>
          <a:p>
            <a:r>
              <a:rPr lang="en-US" dirty="0"/>
              <a:t>When sphere spacing is kept tight together, both within the ignition line and spacing between ignition lines there is limited space for the fire to accelerate, thereby creating a low rate of spread overall low intensity fire. </a:t>
            </a:r>
          </a:p>
          <a:p>
            <a:endParaRPr lang="en-US" dirty="0"/>
          </a:p>
          <a:p>
            <a:r>
              <a:rPr lang="en-US" dirty="0"/>
              <a:t>A great example of this is the picture on the previous slide; spheres were kept close together by running the Premo Mark III at 4 fast and ignition lines were also kept tight by flying narrower strips. As you can see in the picture this was completed near a road which was utilized as a holding line.  This type of ignition allowed personnel to build depth (black) along the holding line while keep intensities lower and not “slamming” the holding and lighting resources on the ground located on the road.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99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 </a:t>
            </a:r>
            <a:r>
              <a:rPr lang="en-US" dirty="0"/>
              <a:t>The blue arrow in this diagram depicts wind direction.</a:t>
            </a:r>
          </a:p>
          <a:p>
            <a:endParaRPr lang="en-US" dirty="0"/>
          </a:p>
          <a:p>
            <a:pPr marL="228600" marR="0" indent="0">
              <a:spcBef>
                <a:spcPts val="0"/>
              </a:spcBef>
              <a:spcAft>
                <a:spcPts val="600"/>
              </a:spcAft>
            </a:pPr>
            <a:r>
              <a:rPr lang="en-US" sz="1800" dirty="0">
                <a:solidFill>
                  <a:srgbClr val="000000"/>
                </a:solidFill>
                <a:effectLst/>
                <a:latin typeface="Arial" panose="020B0604020202020204" pitchFamily="34" charset="0"/>
                <a:ea typeface="Arial" panose="020B0604020202020204" pitchFamily="34" charset="0"/>
              </a:rPr>
              <a:t>In the diagram on the left, the ignition lines are spaced further apart. This allows the fire to accelerate and develop, leading to greater fire intensity. </a:t>
            </a:r>
          </a:p>
          <a:p>
            <a:pPr marL="228600" marR="0" indent="0">
              <a:spcBef>
                <a:spcPts val="0"/>
              </a:spcBef>
              <a:spcAft>
                <a:spcPts val="600"/>
              </a:spcAft>
            </a:pPr>
            <a:endParaRPr lang="en-US" sz="1800" dirty="0">
              <a:solidFill>
                <a:srgbClr val="000000"/>
              </a:solidFill>
              <a:effectLst/>
              <a:latin typeface="Arial" panose="020B0604020202020204" pitchFamily="34" charset="0"/>
              <a:ea typeface="Arial" panose="020B0604020202020204" pitchFamily="34" charset="0"/>
            </a:endParaRPr>
          </a:p>
          <a:p>
            <a:pPr marL="228600" marR="0" indent="0">
              <a:spcBef>
                <a:spcPts val="0"/>
              </a:spcBef>
              <a:spcAft>
                <a:spcPts val="600"/>
              </a:spcAft>
            </a:pPr>
            <a:r>
              <a:rPr lang="en-US" sz="1800" dirty="0">
                <a:solidFill>
                  <a:srgbClr val="000000"/>
                </a:solidFill>
                <a:effectLst/>
                <a:latin typeface="Arial" panose="020B0604020202020204" pitchFamily="34" charset="0"/>
                <a:ea typeface="Arial" panose="020B0604020202020204" pitchFamily="34" charset="0"/>
              </a:rPr>
              <a:t>The line spacing and sphere spacing have been increased in the diagram on the right, leading to more significant development and fire intensity than shown in the diagram on the left. </a:t>
            </a:r>
          </a:p>
          <a:p>
            <a:pPr marL="228600" marR="0" indent="0">
              <a:spcBef>
                <a:spcPts val="0"/>
              </a:spcBef>
              <a:spcAft>
                <a:spcPts val="600"/>
              </a:spcAft>
            </a:pPr>
            <a:endParaRPr lang="en-US" sz="1800" dirty="0">
              <a:solidFill>
                <a:srgbClr val="000000"/>
              </a:solidFill>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O</a:t>
            </a:r>
            <a:r>
              <a:rPr lang="en-US" sz="1800" dirty="0">
                <a:solidFill>
                  <a:srgbClr val="000000"/>
                </a:solidFill>
                <a:effectLst/>
                <a:latin typeface="Arial" panose="020B0604020202020204" pitchFamily="34" charset="0"/>
                <a:ea typeface="Arial" panose="020B0604020202020204" pitchFamily="34" charset="0"/>
              </a:rPr>
              <a:t>perators, aerial ignition supervisors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Arial" panose="020B0604020202020204" pitchFamily="34" charset="0"/>
              </a:rPr>
              <a:t> and burn bosses understand this concept, and realize that PSD ignitions take time to develop. It is easy to be tricked into putting too much fire on the ground if aerial ignition supervisors are not patient and do not allow the spheres to develop.</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27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 </a:t>
            </a:r>
            <a:r>
              <a:rPr lang="en-US" b="0" dirty="0"/>
              <a:t>Hide this slide if not training on the Premo Mark III.</a:t>
            </a:r>
          </a:p>
          <a:p>
            <a:endParaRPr lang="en-US" b="0" dirty="0"/>
          </a:p>
          <a:p>
            <a:pPr algn="l"/>
            <a:r>
              <a:rPr lang="en-US" sz="1800" b="0" i="0" u="none" strike="noStrike" baseline="0" dirty="0">
                <a:latin typeface="Times New Roman" panose="02020603050405020304" pitchFamily="18" charset="0"/>
              </a:rPr>
              <a:t>This chart shows ignition (sphere) spacing as it relates to the aircraft’s groundspeed, number of feed chutes open, and motor speed (fast or slow).</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Consider reviewing the chart with the PLDO, AIS, and pilot before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82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 </a:t>
            </a:r>
            <a:r>
              <a:rPr lang="en-US" b="0" dirty="0"/>
              <a:t>Hide this slide if not training on the Red Dragon</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 New Roman" panose="02020603050405020304" pitchFamily="18" charset="0"/>
              </a:rPr>
              <a:t>This chart shows sphere spacing as it relates to the aircraft’s groundspeed and the device speed selected.</a:t>
            </a:r>
            <a:endParaRPr lang="en-US" b="1" dirty="0"/>
          </a:p>
          <a:p>
            <a:endParaRPr lang="en-US" dirty="0"/>
          </a:p>
          <a:p>
            <a:pPr algn="l"/>
            <a:r>
              <a:rPr lang="en-US" sz="1200" b="0" i="0" u="none" strike="noStrike" baseline="0" dirty="0">
                <a:latin typeface="Times New Roman" panose="02020603050405020304" pitchFamily="18" charset="0"/>
              </a:rPr>
              <a:t>Consider reviewing the chart with the PLDO, AIS, and pilot before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54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0">
              <a:spcBef>
                <a:spcPts val="0"/>
              </a:spcBef>
              <a:spcAft>
                <a:spcPts val="600"/>
              </a:spcAft>
            </a:pPr>
            <a:r>
              <a:rPr lang="en-US" sz="1800" dirty="0">
                <a:solidFill>
                  <a:srgbClr val="000000"/>
                </a:solidFill>
                <a:effectLst/>
                <a:latin typeface="Arial" panose="020B0604020202020204" pitchFamily="34" charset="0"/>
                <a:ea typeface="Arial" panose="020B0604020202020204" pitchFamily="34" charset="0"/>
              </a:rPr>
              <a:t>This diagram shows a 2,359 acre burn unit and the order of ignition lines completed (numbered 1 through 21). The ambient wind direction on the burn was from the </a:t>
            </a:r>
            <a:r>
              <a:rPr lang="en-US" sz="1800">
                <a:solidFill>
                  <a:srgbClr val="000000"/>
                </a:solidFill>
                <a:effectLst/>
                <a:latin typeface="Arial" panose="020B0604020202020204" pitchFamily="34" charset="0"/>
                <a:ea typeface="Arial" panose="020B0604020202020204" pitchFamily="34" charset="0"/>
              </a:rPr>
              <a:t>SW.</a:t>
            </a:r>
          </a:p>
          <a:p>
            <a:pPr marL="228600" marR="0" indent="0">
              <a:spcBef>
                <a:spcPts val="0"/>
              </a:spcBef>
              <a:spcAft>
                <a:spcPts val="600"/>
              </a:spcAft>
            </a:pPr>
            <a:r>
              <a:rPr lang="en-US" sz="180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Instructors Note: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Use the diagram to point out different firing patterns, the fire effects, and why.</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83F02-E1B5-45F5-A755-BBC320D7C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5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522E-7E38-B638-E557-A7BB7760AF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19BDE3-C247-82E1-5F1E-2F2BD2139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2ADDB-7F55-274C-FFC6-5512CE456B9A}"/>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5" name="Footer Placeholder 4">
            <a:extLst>
              <a:ext uri="{FF2B5EF4-FFF2-40B4-BE49-F238E27FC236}">
                <a16:creationId xmlns:a16="http://schemas.microsoft.com/office/drawing/2014/main" id="{94DED69B-738B-B6BE-79AA-D15B3B78C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60990-6A62-9749-8D76-0BD51254E8DB}"/>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389557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AB7E-C29F-C625-8AD8-F8F0005863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A7E40-0208-83AA-A2BF-BDED34F77D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631C4-E4D0-7F40-661B-65F2C7D162F3}"/>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5" name="Footer Placeholder 4">
            <a:extLst>
              <a:ext uri="{FF2B5EF4-FFF2-40B4-BE49-F238E27FC236}">
                <a16:creationId xmlns:a16="http://schemas.microsoft.com/office/drawing/2014/main" id="{35946DCA-DBDD-F195-85A0-EB7235A82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C246-CD7A-5011-97B5-3AE22BD100B9}"/>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250533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29380-54D2-0B6A-B5EE-6AD4D1B96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A9E48F-752F-D0A7-ABD1-35DAE703D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40672-F4CA-62C3-A8F2-593FFEAD7F66}"/>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5" name="Footer Placeholder 4">
            <a:extLst>
              <a:ext uri="{FF2B5EF4-FFF2-40B4-BE49-F238E27FC236}">
                <a16:creationId xmlns:a16="http://schemas.microsoft.com/office/drawing/2014/main" id="{B22D60CA-80A1-D41C-FF3E-EA6B6C533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EA0FC-6C27-DDB0-E0E4-389164DFD3D9}"/>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359405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F4A1-152A-EFAA-CF94-5822F3DEF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7C7FC-5174-B18E-C33B-640515F2E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5AD30-8E8C-A625-02CF-1ACD3B699150}"/>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5" name="Footer Placeholder 4">
            <a:extLst>
              <a:ext uri="{FF2B5EF4-FFF2-40B4-BE49-F238E27FC236}">
                <a16:creationId xmlns:a16="http://schemas.microsoft.com/office/drawing/2014/main" id="{A389CC8F-AE92-AE5E-CD3E-72056B8FF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4FCC0-8896-F966-1753-CE11E4323362}"/>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316667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F5F6-598C-BAD3-31E7-6B337F33C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DBFB62-150F-3583-A280-4653060B3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F549C6-1B99-C49D-535D-FA83AD640253}"/>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5" name="Footer Placeholder 4">
            <a:extLst>
              <a:ext uri="{FF2B5EF4-FFF2-40B4-BE49-F238E27FC236}">
                <a16:creationId xmlns:a16="http://schemas.microsoft.com/office/drawing/2014/main" id="{2C5B7E19-D9B8-96F9-A793-D2A5CB60E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42BF4-00EF-17E1-9189-0D40D73F70FA}"/>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301449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BE5D-53E1-869D-32F1-FF6FBF2CC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F564B-C8F5-2083-CFD5-3EC2571B14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76B22-67B8-BF61-E55E-FFD92BB13F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DD5600-F9A4-0447-8B41-143E34EBF833}"/>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6" name="Footer Placeholder 5">
            <a:extLst>
              <a:ext uri="{FF2B5EF4-FFF2-40B4-BE49-F238E27FC236}">
                <a16:creationId xmlns:a16="http://schemas.microsoft.com/office/drawing/2014/main" id="{8C97BAD1-6E50-86FA-DD85-EA7388773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DF8F9-3216-42EC-9A6A-9906EC7630BD}"/>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353326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3564-A761-28DE-7691-277434B5C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384A7-361A-CCFA-D51C-C4D09BF35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FA267-14EA-3761-09E4-ED0D137793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2AF2E6-DF88-1677-BA92-232D60520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67BF2-EFF5-DDB3-6E74-30A6E267B0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DB685-26F2-7361-08A0-10F3B45944F7}"/>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8" name="Footer Placeholder 7">
            <a:extLst>
              <a:ext uri="{FF2B5EF4-FFF2-40B4-BE49-F238E27FC236}">
                <a16:creationId xmlns:a16="http://schemas.microsoft.com/office/drawing/2014/main" id="{27675AA6-AB3E-62D0-FC1D-ACCAB509FA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5FA249-EE2E-6C9F-7662-CAD089683645}"/>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11088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CDEB-3FDF-BADF-267D-6817D52E1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C2844B-1742-03C6-38D9-429ABB46265C}"/>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4" name="Footer Placeholder 3">
            <a:extLst>
              <a:ext uri="{FF2B5EF4-FFF2-40B4-BE49-F238E27FC236}">
                <a16:creationId xmlns:a16="http://schemas.microsoft.com/office/drawing/2014/main" id="{438258C3-4B02-3A40-0AA1-4509AAD1DD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1C28D-03F4-A072-43C2-1A296941FC3C}"/>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354070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F0291-D88E-7140-F858-874C04AACBC8}"/>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3" name="Footer Placeholder 2">
            <a:extLst>
              <a:ext uri="{FF2B5EF4-FFF2-40B4-BE49-F238E27FC236}">
                <a16:creationId xmlns:a16="http://schemas.microsoft.com/office/drawing/2014/main" id="{91A452AD-8353-E1EB-0552-94B4285006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4555CF-2F61-D44D-3414-95925CC2AB3D}"/>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234361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D28A-F981-1D2E-62E7-B1E88718B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58EF8-0B8E-8C42-05EF-5387A47AF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69950-205A-4300-F912-C05C29E90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8E0D9-6FFC-60DE-E4A4-47821EB0034C}"/>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6" name="Footer Placeholder 5">
            <a:extLst>
              <a:ext uri="{FF2B5EF4-FFF2-40B4-BE49-F238E27FC236}">
                <a16:creationId xmlns:a16="http://schemas.microsoft.com/office/drawing/2014/main" id="{0185787F-9C64-1FAE-E049-2086A9A35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ADD65-7202-CEE3-1C10-1A347BB68B8D}"/>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205666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1C99-7468-8270-34EE-823CBA884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76017D-834B-2188-31D2-AF60488F5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C5AD2-615B-EFD3-4553-D430D543C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DB34B-27B9-6D21-041A-2CDAECA1EE1A}"/>
              </a:ext>
            </a:extLst>
          </p:cNvPr>
          <p:cNvSpPr>
            <a:spLocks noGrp="1"/>
          </p:cNvSpPr>
          <p:nvPr>
            <p:ph type="dt" sz="half" idx="10"/>
          </p:nvPr>
        </p:nvSpPr>
        <p:spPr/>
        <p:txBody>
          <a:bodyPr/>
          <a:lstStyle/>
          <a:p>
            <a:fld id="{8676DF0F-18A2-44F0-9149-86455FE3CFC3}" type="datetimeFigureOut">
              <a:rPr lang="en-US" smtClean="0"/>
              <a:t>10/9/2025</a:t>
            </a:fld>
            <a:endParaRPr lang="en-US"/>
          </a:p>
        </p:txBody>
      </p:sp>
      <p:sp>
        <p:nvSpPr>
          <p:cNvPr id="6" name="Footer Placeholder 5">
            <a:extLst>
              <a:ext uri="{FF2B5EF4-FFF2-40B4-BE49-F238E27FC236}">
                <a16:creationId xmlns:a16="http://schemas.microsoft.com/office/drawing/2014/main" id="{51462529-7071-DEB7-7695-C10B70E6D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15CAC-3572-52B4-1141-970C3DFD372F}"/>
              </a:ext>
            </a:extLst>
          </p:cNvPr>
          <p:cNvSpPr>
            <a:spLocks noGrp="1"/>
          </p:cNvSpPr>
          <p:nvPr>
            <p:ph type="sldNum" sz="quarter" idx="12"/>
          </p:nvPr>
        </p:nvSpPr>
        <p:spPr/>
        <p:txBody>
          <a:bodyPr/>
          <a:lstStyle/>
          <a:p>
            <a:fld id="{02C0F020-9F22-461F-9DA4-458DBCF02F0F}" type="slidenum">
              <a:rPr lang="en-US" smtClean="0"/>
              <a:t>‹#›</a:t>
            </a:fld>
            <a:endParaRPr lang="en-US"/>
          </a:p>
        </p:txBody>
      </p:sp>
    </p:spTree>
    <p:extLst>
      <p:ext uri="{BB962C8B-B14F-4D97-AF65-F5344CB8AC3E}">
        <p14:creationId xmlns:p14="http://schemas.microsoft.com/office/powerpoint/2010/main" val="219692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6CA0F-07A2-A7F5-286F-7B1B1C6E9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0A3235-E172-3E02-14E1-32D2822E6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0E9CA-3503-8703-A2FB-DC7CCC0EE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6DF0F-18A2-44F0-9149-86455FE3CFC3}" type="datetimeFigureOut">
              <a:rPr lang="en-US" smtClean="0"/>
              <a:t>10/9/2025</a:t>
            </a:fld>
            <a:endParaRPr lang="en-US"/>
          </a:p>
        </p:txBody>
      </p:sp>
      <p:sp>
        <p:nvSpPr>
          <p:cNvPr id="5" name="Footer Placeholder 4">
            <a:extLst>
              <a:ext uri="{FF2B5EF4-FFF2-40B4-BE49-F238E27FC236}">
                <a16:creationId xmlns:a16="http://schemas.microsoft.com/office/drawing/2014/main" id="{C6470F84-EC12-2639-6258-72F730259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11AA9D-82F1-EB66-F554-93F871E81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0F020-9F22-461F-9DA4-458DBCF02F0F}" type="slidenum">
              <a:rPr lang="en-US" smtClean="0"/>
              <a:t>‹#›</a:t>
            </a:fld>
            <a:endParaRPr lang="en-US"/>
          </a:p>
        </p:txBody>
      </p:sp>
    </p:spTree>
    <p:extLst>
      <p:ext uri="{BB962C8B-B14F-4D97-AF65-F5344CB8AC3E}">
        <p14:creationId xmlns:p14="http://schemas.microsoft.com/office/powerpoint/2010/main" val="2420468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FBB3FA-9B37-A656-C50B-3A7483358F21}"/>
              </a:ext>
            </a:extLst>
          </p:cNvPr>
          <p:cNvSpPr txBox="1">
            <a:spLocks noGrp="1"/>
          </p:cNvSpPr>
          <p:nvPr>
            <p:ph type="title" idx="4294967295"/>
          </p:nvPr>
        </p:nvSpPr>
        <p:spPr>
          <a:xfrm>
            <a:off x="6825" y="-1"/>
            <a:ext cx="6089173" cy="224154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prstDash/>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Calibri Light" panose="020F0302020204030204"/>
                <a:ea typeface="+mj-ea"/>
                <a:cs typeface="+mj-cs"/>
              </a:rPr>
              <a:t>   UNIT 6</a:t>
            </a:r>
            <a:br>
              <a:rPr kumimoji="0" lang="en-US" sz="3700" b="1"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3700" b="1" i="0" u="none" strike="noStrike" kern="1200" cap="none" spc="0" normalizeH="0" baseline="0" noProof="0" dirty="0">
                <a:ln>
                  <a:noFill/>
                </a:ln>
                <a:solidFill>
                  <a:prstClr val="white"/>
                </a:solidFill>
                <a:effectLst/>
                <a:uLnTx/>
                <a:uFillTx/>
                <a:latin typeface="Calibri Light" panose="020F0302020204030204"/>
                <a:ea typeface="+mj-ea"/>
                <a:cs typeface="+mj-cs"/>
              </a:rPr>
              <a:t>   Fuels and Fire Behavior</a:t>
            </a:r>
          </a:p>
        </p:txBody>
      </p:sp>
      <p:sp>
        <p:nvSpPr>
          <p:cNvPr id="4" name="Content Placeholder 2">
            <a:extLst>
              <a:ext uri="{FF2B5EF4-FFF2-40B4-BE49-F238E27FC236}">
                <a16:creationId xmlns:a16="http://schemas.microsoft.com/office/drawing/2014/main" id="{F9953591-4634-0A68-232C-A4D0900E9F8B}"/>
              </a:ext>
            </a:extLst>
          </p:cNvPr>
          <p:cNvSpPr txBox="1">
            <a:spLocks/>
          </p:cNvSpPr>
          <p:nvPr/>
        </p:nvSpPr>
        <p:spPr>
          <a:xfrm>
            <a:off x="338865" y="1816100"/>
            <a:ext cx="5399326" cy="36131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3000" b="1" i="0" u="sng" strike="noStrike" kern="1200" cap="none" spc="0" normalizeH="0" baseline="0" noProof="0" dirty="0">
                <a:ln>
                  <a:noFill/>
                </a:ln>
                <a:solidFill>
                  <a:prstClr val="black"/>
                </a:solidFill>
                <a:effectLst/>
                <a:uLnTx/>
                <a:uFillTx/>
                <a:latin typeface="Calibri" panose="020F0502020204030204"/>
                <a:ea typeface="+mn-ea"/>
                <a:cs typeface="+mn-cs"/>
              </a:rPr>
              <a:t>Unit Objectives:</a:t>
            </a:r>
            <a:endParaRPr kumimoji="0" lang="en-US" sz="3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Identify key elements of the fire environment</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Review the three factors that drive fire behavior</a:t>
            </a:r>
          </a:p>
        </p:txBody>
      </p:sp>
      <p:pic>
        <p:nvPicPr>
          <p:cNvPr id="5" name="Picture 4" descr="Image out of the right side of the helicopter of a field that is black with smoke in the background after being burned during a prescribed aerial igntion operation.">
            <a:extLst>
              <a:ext uri="{FF2B5EF4-FFF2-40B4-BE49-F238E27FC236}">
                <a16:creationId xmlns:a16="http://schemas.microsoft.com/office/drawing/2014/main" id="{52177B75-35AB-0168-B142-198A1E6FAD99}"/>
              </a:ext>
            </a:extLst>
          </p:cNvPr>
          <p:cNvPicPr>
            <a:picLocks noChangeAspect="1"/>
          </p:cNvPicPr>
          <p:nvPr/>
        </p:nvPicPr>
        <p:blipFill rotWithShape="1">
          <a:blip r:embed="rId3"/>
          <a:srcRect t="24147"/>
          <a:stretch/>
        </p:blipFill>
        <p:spPr>
          <a:xfrm>
            <a:off x="6096000" y="1"/>
            <a:ext cx="6102825" cy="6858000"/>
          </a:xfrm>
          <a:prstGeom prst="rect">
            <a:avLst/>
          </a:prstGeom>
        </p:spPr>
      </p:pic>
    </p:spTree>
    <p:extLst>
      <p:ext uri="{BB962C8B-B14F-4D97-AF65-F5344CB8AC3E}">
        <p14:creationId xmlns:p14="http://schemas.microsoft.com/office/powerpoint/2010/main" val="322235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an aerial view of green vegitation and trees.">
            <a:extLst>
              <a:ext uri="{FF2B5EF4-FFF2-40B4-BE49-F238E27FC236}">
                <a16:creationId xmlns:a16="http://schemas.microsoft.com/office/drawing/2014/main" id="{EC3D5C89-1E1D-7615-DF16-EC054F067306}"/>
              </a:ext>
            </a:extLst>
          </p:cNvPr>
          <p:cNvPicPr>
            <a:picLocks noChangeAspect="1"/>
          </p:cNvPicPr>
          <p:nvPr/>
        </p:nvPicPr>
        <p:blipFill>
          <a:blip r:embed="rId3"/>
          <a:stretch>
            <a:fillRect/>
          </a:stretch>
        </p:blipFill>
        <p:spPr>
          <a:xfrm>
            <a:off x="0" y="0"/>
            <a:ext cx="5689220" cy="6858000"/>
          </a:xfrm>
          <a:prstGeom prst="rect">
            <a:avLst/>
          </a:prstGeom>
        </p:spPr>
      </p:pic>
      <p:sp>
        <p:nvSpPr>
          <p:cNvPr id="4" name="Title 1">
            <a:extLst>
              <a:ext uri="{FF2B5EF4-FFF2-40B4-BE49-F238E27FC236}">
                <a16:creationId xmlns:a16="http://schemas.microsoft.com/office/drawing/2014/main" id="{C086F330-4DD5-F6D3-6311-AB84B515A193}"/>
              </a:ext>
            </a:extLst>
          </p:cNvPr>
          <p:cNvSpPr txBox="1">
            <a:spLocks noGrp="1"/>
          </p:cNvSpPr>
          <p:nvPr>
            <p:ph type="title" idx="4294967295"/>
          </p:nvPr>
        </p:nvSpPr>
        <p:spPr>
          <a:xfrm>
            <a:off x="6600967" y="-420330"/>
            <a:ext cx="5979644" cy="24372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Fuels and Fire Behavior</a:t>
            </a:r>
          </a:p>
        </p:txBody>
      </p:sp>
      <p:sp>
        <p:nvSpPr>
          <p:cNvPr id="7" name="TextBox 6">
            <a:extLst>
              <a:ext uri="{FF2B5EF4-FFF2-40B4-BE49-F238E27FC236}">
                <a16:creationId xmlns:a16="http://schemas.microsoft.com/office/drawing/2014/main" id="{F088613B-A0C8-F301-433D-9370712797DE}"/>
              </a:ext>
            </a:extLst>
          </p:cNvPr>
          <p:cNvSpPr txBox="1"/>
          <p:nvPr/>
        </p:nvSpPr>
        <p:spPr>
          <a:xfrm>
            <a:off x="5866639" y="1307515"/>
            <a:ext cx="5979645" cy="11726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Adjustments to firing patterns can be made to produce fire effects that will meet burn objectives.</a:t>
            </a:r>
          </a:p>
        </p:txBody>
      </p:sp>
      <p:sp>
        <p:nvSpPr>
          <p:cNvPr id="2" name="Content Placeholder 2">
            <a:extLst>
              <a:ext uri="{FF2B5EF4-FFF2-40B4-BE49-F238E27FC236}">
                <a16:creationId xmlns:a16="http://schemas.microsoft.com/office/drawing/2014/main" id="{743809D5-D099-4986-3D6B-2CF94EA229CB}"/>
              </a:ext>
            </a:extLst>
          </p:cNvPr>
          <p:cNvSpPr txBox="1">
            <a:spLocks/>
          </p:cNvSpPr>
          <p:nvPr/>
        </p:nvSpPr>
        <p:spPr>
          <a:xfrm>
            <a:off x="5866639" y="2996979"/>
            <a:ext cx="5145469" cy="5562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marR="0" lvl="0" indent="-222250" algn="l" defTabSz="914400" rtl="0" eaLnBrk="1" fontAlgn="auto" latinLnBrk="0" hangingPunct="1">
              <a:lnSpc>
                <a:spcPct val="90000"/>
              </a:lnSpc>
              <a:spcBef>
                <a:spcPts val="1000"/>
              </a:spcBef>
              <a:spcAft>
                <a:spcPts val="0"/>
              </a:spcAft>
              <a:buClrTx/>
              <a:buSzTx/>
              <a:buFontTx/>
              <a:buNone/>
              <a:tabLst/>
              <a:defRPr/>
            </a:pPr>
            <a:r>
              <a:rPr kumimoji="0" lang="en-US" altLang="en-US" sz="2600" b="0" i="0" u="sng" strike="noStrike" kern="1200" cap="none" spc="0" normalizeH="0" baseline="0" noProof="0" dirty="0">
                <a:ln>
                  <a:noFill/>
                </a:ln>
                <a:solidFill>
                  <a:prstClr val="black"/>
                </a:solidFill>
                <a:effectLst/>
                <a:uLnTx/>
                <a:uFillTx/>
                <a:latin typeface="Calibri" panose="020F0502020204030204"/>
                <a:ea typeface="+mn-ea"/>
                <a:cs typeface="+mn-cs"/>
              </a:rPr>
              <a:t>Fuel Characteristics</a:t>
            </a:r>
            <a:endPar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39725" marR="0" lvl="0" indent="-222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Fuel type </a:t>
            </a:r>
          </a:p>
          <a:p>
            <a:pPr marL="339725" marR="0" lvl="0" indent="-222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Fuel moisture</a:t>
            </a:r>
          </a:p>
          <a:p>
            <a:pPr marL="339725" marR="0" lvl="0" indent="-222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Fuel load and continuity</a:t>
            </a:r>
          </a:p>
          <a:p>
            <a:pPr marL="339725" marR="0" lvl="0" indent="-222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Chemical properties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Image of a dragon egg sphere with flames coming out of a small hole in the side of the half orange and half white sphere.">
            <a:extLst>
              <a:ext uri="{FF2B5EF4-FFF2-40B4-BE49-F238E27FC236}">
                <a16:creationId xmlns:a16="http://schemas.microsoft.com/office/drawing/2014/main" id="{77C69687-932E-D4B3-9B9B-190CDF12CED6}"/>
              </a:ext>
            </a:extLst>
          </p:cNvPr>
          <p:cNvPicPr>
            <a:picLocks noChangeAspect="1"/>
          </p:cNvPicPr>
          <p:nvPr/>
        </p:nvPicPr>
        <p:blipFill>
          <a:blip r:embed="rId4"/>
          <a:stretch>
            <a:fillRect/>
          </a:stretch>
        </p:blipFill>
        <p:spPr>
          <a:xfrm>
            <a:off x="9987209" y="4401047"/>
            <a:ext cx="2049799" cy="2323105"/>
          </a:xfrm>
          <a:prstGeom prst="ellipse">
            <a:avLst/>
          </a:prstGeom>
          <a:ln>
            <a:noFill/>
          </a:ln>
          <a:effectLst>
            <a:softEdge rad="112500"/>
          </a:effectLst>
        </p:spPr>
      </p:pic>
    </p:spTree>
    <p:extLst>
      <p:ext uri="{BB962C8B-B14F-4D97-AF65-F5344CB8AC3E}">
        <p14:creationId xmlns:p14="http://schemas.microsoft.com/office/powerpoint/2010/main" val="350759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1A869443-74BA-81C6-8FA4-F7719585F4C5}"/>
              </a:ext>
            </a:extLst>
          </p:cNvPr>
          <p:cNvSpPr txBox="1">
            <a:spLocks noGrp="1"/>
          </p:cNvSpPr>
          <p:nvPr>
            <p:ph type="title" idx="4294967295"/>
          </p:nvPr>
        </p:nvSpPr>
        <p:spPr>
          <a:xfrm>
            <a:off x="8494399" y="71585"/>
            <a:ext cx="3091607" cy="1655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Fuels and Fire Behavior</a:t>
            </a:r>
          </a:p>
        </p:txBody>
      </p:sp>
      <p:pic>
        <p:nvPicPr>
          <p:cNvPr id="3" name="Picture 2" descr="Image of an aerail view of circles of burnt vegitation with flames around the cirlce. Image is showing fire started from each of the spheres dropped from the helicopter during an aerial ignition operation.">
            <a:extLst>
              <a:ext uri="{FF2B5EF4-FFF2-40B4-BE49-F238E27FC236}">
                <a16:creationId xmlns:a16="http://schemas.microsoft.com/office/drawing/2014/main" id="{75FF5FF0-20CC-8842-8149-8A1B021D54C1}"/>
              </a:ext>
            </a:extLst>
          </p:cNvPr>
          <p:cNvPicPr>
            <a:picLocks noChangeAspect="1"/>
          </p:cNvPicPr>
          <p:nvPr/>
        </p:nvPicPr>
        <p:blipFill rotWithShape="1">
          <a:blip r:embed="rId3"/>
          <a:srcRect t="15474" b="27671"/>
          <a:stretch/>
        </p:blipFill>
        <p:spPr>
          <a:xfrm>
            <a:off x="20" y="431"/>
            <a:ext cx="8115280" cy="6408311"/>
          </a:xfrm>
          <a:prstGeom prst="rect">
            <a:avLst/>
          </a:prstGeom>
        </p:spPr>
      </p:pic>
      <p:sp>
        <p:nvSpPr>
          <p:cNvPr id="2" name="Rectangle 3">
            <a:extLst>
              <a:ext uri="{FF2B5EF4-FFF2-40B4-BE49-F238E27FC236}">
                <a16:creationId xmlns:a16="http://schemas.microsoft.com/office/drawing/2014/main" id="{C214BD05-9A1E-8530-DEF0-5B938E5F4800}"/>
              </a:ext>
            </a:extLst>
          </p:cNvPr>
          <p:cNvSpPr txBox="1">
            <a:spLocks noChangeArrowheads="1"/>
          </p:cNvSpPr>
          <p:nvPr/>
        </p:nvSpPr>
        <p:spPr>
          <a:xfrm>
            <a:off x="8682242" y="1727068"/>
            <a:ext cx="2942813" cy="3540265"/>
          </a:xfrm>
          <a:prstGeom prst="rect">
            <a:avLst/>
          </a:prstGeom>
        </p:spPr>
        <p:txBody>
          <a:bodyPr vert="horz" lIns="91440" tIns="45720" rIns="91440" bIns="45720" rtlCol="0">
            <a:normAutofit fontScale="9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altLang="en-US" sz="3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635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3000" b="0" i="0" u="sng" strike="noStrike" kern="1200" cap="none" spc="0" normalizeH="0" baseline="0" noProof="0" dirty="0">
                <a:ln>
                  <a:noFill/>
                </a:ln>
                <a:solidFill>
                  <a:prstClr val="black"/>
                </a:solidFill>
                <a:effectLst/>
                <a:uLnTx/>
                <a:uFillTx/>
                <a:latin typeface="Calibri" panose="020F0502020204030204"/>
                <a:ea typeface="+mn-ea"/>
                <a:cs typeface="+mn-cs"/>
              </a:rPr>
              <a:t>Firing Techniques</a:t>
            </a:r>
            <a:endPar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Strip - Head</a:t>
            </a: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Strip - Backing</a:t>
            </a: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Flanking</a:t>
            </a: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Ring</a:t>
            </a: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Spot / Dot</a:t>
            </a: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Chevron</a:t>
            </a: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Center</a:t>
            </a:r>
          </a:p>
          <a:p>
            <a:pPr marL="234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Combination of all</a:t>
            </a:r>
          </a:p>
        </p:txBody>
      </p:sp>
      <p:sp>
        <p:nvSpPr>
          <p:cNvPr id="24" name="Rectangle 2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66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Image of a type of burn pattern that could be accomplished with aerial igntion. Light brown rectangle with dark drown dots evenly spaced throughout the rectangle.">
            <a:extLst>
              <a:ext uri="{FF2B5EF4-FFF2-40B4-BE49-F238E27FC236}">
                <a16:creationId xmlns:a16="http://schemas.microsoft.com/office/drawing/2014/main" id="{7732835C-8463-2D95-EA20-54E9B3833BA5}"/>
              </a:ext>
            </a:extLst>
          </p:cNvPr>
          <p:cNvPicPr>
            <a:picLocks noChangeAspect="1"/>
          </p:cNvPicPr>
          <p:nvPr/>
        </p:nvPicPr>
        <p:blipFill>
          <a:blip r:embed="rId3"/>
          <a:stretch>
            <a:fillRect/>
          </a:stretch>
        </p:blipFill>
        <p:spPr>
          <a:xfrm>
            <a:off x="2029432" y="913972"/>
            <a:ext cx="9250736" cy="5943600"/>
          </a:xfrm>
          <a:prstGeom prst="rect">
            <a:avLst/>
          </a:prstGeom>
        </p:spPr>
      </p:pic>
      <p:sp>
        <p:nvSpPr>
          <p:cNvPr id="3" name="Title 1">
            <a:extLst>
              <a:ext uri="{FF2B5EF4-FFF2-40B4-BE49-F238E27FC236}">
                <a16:creationId xmlns:a16="http://schemas.microsoft.com/office/drawing/2014/main" id="{F3CE3451-84E7-B44B-8588-503FCFFD63AA}"/>
              </a:ext>
            </a:extLst>
          </p:cNvPr>
          <p:cNvSpPr txBox="1">
            <a:spLocks noGrp="1"/>
          </p:cNvSpPr>
          <p:nvPr>
            <p:ph type="title" idx="4294967295"/>
          </p:nvPr>
        </p:nvSpPr>
        <p:spPr>
          <a:xfrm>
            <a:off x="428767" y="-701980"/>
            <a:ext cx="5979644" cy="24372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rPr>
              <a:t>Fuels and Fire Behavior</a:t>
            </a:r>
          </a:p>
        </p:txBody>
      </p:sp>
    </p:spTree>
    <p:extLst>
      <p:ext uri="{BB962C8B-B14F-4D97-AF65-F5344CB8AC3E}">
        <p14:creationId xmlns:p14="http://schemas.microsoft.com/office/powerpoint/2010/main" val="1476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F3CE3451-84E7-B44B-8588-503FCFFD63AA}"/>
              </a:ext>
            </a:extLst>
          </p:cNvPr>
          <p:cNvSpPr txBox="1">
            <a:spLocks noGrp="1"/>
          </p:cNvSpPr>
          <p:nvPr>
            <p:ph type="title" idx="4294967295"/>
          </p:nvPr>
        </p:nvSpPr>
        <p:spPr>
          <a:xfrm>
            <a:off x="428767" y="-701980"/>
            <a:ext cx="5979644" cy="24372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rPr>
              <a:t>Fuels and Fire Behavior</a:t>
            </a:r>
          </a:p>
        </p:txBody>
      </p:sp>
      <p:pic>
        <p:nvPicPr>
          <p:cNvPr id="4" name="Picture 3" descr="Image of a burn pattern that can be accomplished with aerial ignition. Light brown rectangle with closely spaced dark brown dots.">
            <a:extLst>
              <a:ext uri="{FF2B5EF4-FFF2-40B4-BE49-F238E27FC236}">
                <a16:creationId xmlns:a16="http://schemas.microsoft.com/office/drawing/2014/main" id="{D038F8A7-F0CE-FE36-4DE9-E159BF5EDB21}"/>
              </a:ext>
            </a:extLst>
          </p:cNvPr>
          <p:cNvPicPr>
            <a:picLocks noChangeAspect="1"/>
          </p:cNvPicPr>
          <p:nvPr/>
        </p:nvPicPr>
        <p:blipFill>
          <a:blip r:embed="rId3"/>
          <a:stretch>
            <a:fillRect/>
          </a:stretch>
        </p:blipFill>
        <p:spPr>
          <a:xfrm>
            <a:off x="687358" y="912372"/>
            <a:ext cx="5127180" cy="5572227"/>
          </a:xfrm>
          <a:prstGeom prst="rect">
            <a:avLst/>
          </a:prstGeom>
        </p:spPr>
      </p:pic>
      <p:pic>
        <p:nvPicPr>
          <p:cNvPr id="5" name="Picture 4" descr="Image of a burn pattern that can be accomplished with aerial igntion.  Light brown rectangle with dark brown dots evenly spaced.">
            <a:extLst>
              <a:ext uri="{FF2B5EF4-FFF2-40B4-BE49-F238E27FC236}">
                <a16:creationId xmlns:a16="http://schemas.microsoft.com/office/drawing/2014/main" id="{0072BA6D-1BF7-3789-31B0-1D959A718CF0}"/>
              </a:ext>
            </a:extLst>
          </p:cNvPr>
          <p:cNvPicPr>
            <a:picLocks noChangeAspect="1"/>
          </p:cNvPicPr>
          <p:nvPr/>
        </p:nvPicPr>
        <p:blipFill>
          <a:blip r:embed="rId4"/>
          <a:stretch>
            <a:fillRect/>
          </a:stretch>
        </p:blipFill>
        <p:spPr>
          <a:xfrm>
            <a:off x="6501896" y="912372"/>
            <a:ext cx="5133277" cy="5566130"/>
          </a:xfrm>
          <a:prstGeom prst="rect">
            <a:avLst/>
          </a:prstGeom>
        </p:spPr>
      </p:pic>
    </p:spTree>
    <p:extLst>
      <p:ext uri="{BB962C8B-B14F-4D97-AF65-F5344CB8AC3E}">
        <p14:creationId xmlns:p14="http://schemas.microsoft.com/office/powerpoint/2010/main" val="217701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17CE32-EF80-F557-3B30-CC185D61EC62}"/>
              </a:ext>
            </a:extLst>
          </p:cNvPr>
          <p:cNvSpPr txBox="1">
            <a:spLocks noGrp="1"/>
          </p:cNvSpPr>
          <p:nvPr>
            <p:ph type="title" idx="4294967295"/>
          </p:nvPr>
        </p:nvSpPr>
        <p:spPr>
          <a:xfrm>
            <a:off x="699713" y="248038"/>
            <a:ext cx="7063721" cy="115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Fuels and Fire Behavior</a:t>
            </a:r>
          </a:p>
        </p:txBody>
      </p:sp>
      <p:pic>
        <p:nvPicPr>
          <p:cNvPr id="8" name="Picture 7" descr="Chart showing the relationship between ground spped, the number of chutes open, and the spacing of spheres once dropped from a helicopter using the Premo Mark 3 device.">
            <a:extLst>
              <a:ext uri="{FF2B5EF4-FFF2-40B4-BE49-F238E27FC236}">
                <a16:creationId xmlns:a16="http://schemas.microsoft.com/office/drawing/2014/main" id="{4900F1FE-ACD2-135F-D6E4-289823298DEA}"/>
              </a:ext>
            </a:extLst>
          </p:cNvPr>
          <p:cNvPicPr>
            <a:picLocks noChangeAspect="1"/>
          </p:cNvPicPr>
          <p:nvPr/>
        </p:nvPicPr>
        <p:blipFill>
          <a:blip r:embed="rId3"/>
          <a:stretch>
            <a:fillRect/>
          </a:stretch>
        </p:blipFill>
        <p:spPr>
          <a:xfrm>
            <a:off x="122889" y="2602343"/>
            <a:ext cx="11946217" cy="2679700"/>
          </a:xfrm>
          <a:prstGeom prst="rect">
            <a:avLst/>
          </a:prstGeom>
        </p:spPr>
      </p:pic>
      <p:sp>
        <p:nvSpPr>
          <p:cNvPr id="10" name="TextBox 9">
            <a:extLst>
              <a:ext uri="{FF2B5EF4-FFF2-40B4-BE49-F238E27FC236}">
                <a16:creationId xmlns:a16="http://schemas.microsoft.com/office/drawing/2014/main" id="{86A413BE-8391-5EB6-9CD6-F4314EE5CE6B}"/>
              </a:ext>
            </a:extLst>
          </p:cNvPr>
          <p:cNvSpPr txBox="1"/>
          <p:nvPr/>
        </p:nvSpPr>
        <p:spPr>
          <a:xfrm>
            <a:off x="3822700" y="2160148"/>
            <a:ext cx="6680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Premo Mark III Ground Spacing</a:t>
            </a:r>
          </a:p>
        </p:txBody>
      </p:sp>
    </p:spTree>
    <p:extLst>
      <p:ext uri="{BB962C8B-B14F-4D97-AF65-F5344CB8AC3E}">
        <p14:creationId xmlns:p14="http://schemas.microsoft.com/office/powerpoint/2010/main" val="181275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17CE32-EF80-F557-3B30-CC185D61EC62}"/>
              </a:ext>
            </a:extLst>
          </p:cNvPr>
          <p:cNvSpPr txBox="1">
            <a:spLocks noGrp="1"/>
          </p:cNvSpPr>
          <p:nvPr>
            <p:ph type="title" idx="4294967295"/>
          </p:nvPr>
        </p:nvSpPr>
        <p:spPr>
          <a:xfrm>
            <a:off x="699713" y="248038"/>
            <a:ext cx="7063721" cy="115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Fuels and Fire Behavior</a:t>
            </a:r>
          </a:p>
        </p:txBody>
      </p:sp>
      <p:pic>
        <p:nvPicPr>
          <p:cNvPr id="6" name="Picture 5" descr="Chart depicting the relationship between aircraft speed, selected drop rate, and the spacing of dragon eggs dropp from a helicopter using the Red Dragon device.">
            <a:extLst>
              <a:ext uri="{FF2B5EF4-FFF2-40B4-BE49-F238E27FC236}">
                <a16:creationId xmlns:a16="http://schemas.microsoft.com/office/drawing/2014/main" id="{1D6CD75F-CA33-7800-611C-C30640255570}"/>
              </a:ext>
            </a:extLst>
          </p:cNvPr>
          <p:cNvPicPr>
            <a:picLocks noChangeAspect="1"/>
          </p:cNvPicPr>
          <p:nvPr/>
        </p:nvPicPr>
        <p:blipFill>
          <a:blip r:embed="rId3"/>
          <a:stretch>
            <a:fillRect/>
          </a:stretch>
        </p:blipFill>
        <p:spPr>
          <a:xfrm>
            <a:off x="2054080" y="1556550"/>
            <a:ext cx="8017019" cy="5199850"/>
          </a:xfrm>
          <a:prstGeom prst="rect">
            <a:avLst/>
          </a:prstGeom>
        </p:spPr>
      </p:pic>
    </p:spTree>
    <p:extLst>
      <p:ext uri="{BB962C8B-B14F-4D97-AF65-F5344CB8AC3E}">
        <p14:creationId xmlns:p14="http://schemas.microsoft.com/office/powerpoint/2010/main" val="239892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D511BE-EF6B-A920-2567-E58B40C33E6C}"/>
              </a:ext>
            </a:extLst>
          </p:cNvPr>
          <p:cNvSpPr txBox="1">
            <a:spLocks noGrp="1"/>
          </p:cNvSpPr>
          <p:nvPr>
            <p:ph type="title" idx="4294967295"/>
          </p:nvPr>
        </p:nvSpPr>
        <p:spPr>
          <a:xfrm>
            <a:off x="474176" y="478284"/>
            <a:ext cx="2880828" cy="30719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Example Burn Sequence </a:t>
            </a:r>
          </a:p>
        </p:txBody>
      </p:sp>
      <p:pic>
        <p:nvPicPr>
          <p:cNvPr id="5" name="Picture 4" descr="Image of clip art depicting wind.">
            <a:extLst>
              <a:ext uri="{FF2B5EF4-FFF2-40B4-BE49-F238E27FC236}">
                <a16:creationId xmlns:a16="http://schemas.microsoft.com/office/drawing/2014/main" id="{132E846B-E968-B0A3-E7B2-F35AD51E2E58}"/>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rot="19700393">
            <a:off x="4340142" y="5005716"/>
            <a:ext cx="1926055" cy="1333793"/>
          </a:xfrm>
          <a:prstGeom prst="rect">
            <a:avLst/>
          </a:prstGeom>
        </p:spPr>
      </p:pic>
      <p:pic>
        <p:nvPicPr>
          <p:cNvPr id="3" name="Picture 2" descr="A map of a of a prescribed fire burn unit with numbers circled representing the burn pattern order.">
            <a:extLst>
              <a:ext uri="{FF2B5EF4-FFF2-40B4-BE49-F238E27FC236}">
                <a16:creationId xmlns:a16="http://schemas.microsoft.com/office/drawing/2014/main" id="{8784C5B3-1471-ADF8-A2DD-81F806EE6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0"/>
            <a:ext cx="4872897" cy="6675202"/>
          </a:xfrm>
          <a:prstGeom prst="rect">
            <a:avLst/>
          </a:prstGeom>
        </p:spPr>
      </p:pic>
    </p:spTree>
    <p:extLst>
      <p:ext uri="{BB962C8B-B14F-4D97-AF65-F5344CB8AC3E}">
        <p14:creationId xmlns:p14="http://schemas.microsoft.com/office/powerpoint/2010/main" val="34680797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584</TotalTime>
  <Words>1205</Words>
  <Application>Microsoft Office PowerPoint</Application>
  <PresentationFormat>Widescreen</PresentationFormat>
  <Paragraphs>78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Calibri Light</vt:lpstr>
      <vt:lpstr>Symbol</vt:lpstr>
      <vt:lpstr>Times New Roman</vt:lpstr>
      <vt:lpstr>1_Office Theme</vt:lpstr>
      <vt:lpstr>   UNIT 6    Fuels and Fire Behavior</vt:lpstr>
      <vt:lpstr>Fuels and Fire Behavior</vt:lpstr>
      <vt:lpstr>Fuels and Fire Behavior</vt:lpstr>
      <vt:lpstr>Fuels and Fire Behavior</vt:lpstr>
      <vt:lpstr>Fuels and Fire Behavior</vt:lpstr>
      <vt:lpstr>Fuels and Fire Behavior</vt:lpstr>
      <vt:lpstr>Fuels and Fire Behavior</vt:lpstr>
      <vt:lpstr>Example Burn Sequence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Brianna Bolton</dc:creator>
  <cp:lastModifiedBy>Ingle, Josh - FS, MT</cp:lastModifiedBy>
  <cp:revision>4</cp:revision>
  <dcterms:created xsi:type="dcterms:W3CDTF">2024-09-27T20:31:45Z</dcterms:created>
  <dcterms:modified xsi:type="dcterms:W3CDTF">2025-10-09T18:37:22Z</dcterms:modified>
</cp:coreProperties>
</file>